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301" r:id="rId2"/>
    <p:sldId id="302" r:id="rId3"/>
    <p:sldId id="303" r:id="rId4"/>
    <p:sldId id="304" r:id="rId5"/>
    <p:sldId id="305" r:id="rId6"/>
    <p:sldId id="306" r:id="rId7"/>
    <p:sldId id="307" r:id="rId8"/>
    <p:sldId id="308" r:id="rId9"/>
    <p:sldId id="309" r:id="rId10"/>
    <p:sldId id="310" r:id="rId11"/>
    <p:sldId id="314" r:id="rId12"/>
    <p:sldId id="256" r:id="rId13"/>
    <p:sldId id="268" r:id="rId14"/>
    <p:sldId id="269" r:id="rId15"/>
    <p:sldId id="258" r:id="rId16"/>
    <p:sldId id="273" r:id="rId17"/>
    <p:sldId id="271" r:id="rId18"/>
    <p:sldId id="272" r:id="rId19"/>
    <p:sldId id="274" r:id="rId20"/>
    <p:sldId id="275" r:id="rId21"/>
    <p:sldId id="278" r:id="rId22"/>
    <p:sldId id="277" r:id="rId23"/>
    <p:sldId id="276" r:id="rId24"/>
    <p:sldId id="279" r:id="rId25"/>
    <p:sldId id="262" r:id="rId26"/>
    <p:sldId id="280" r:id="rId27"/>
    <p:sldId id="281" r:id="rId28"/>
    <p:sldId id="282" r:id="rId29"/>
    <p:sldId id="283" r:id="rId30"/>
    <p:sldId id="264" r:id="rId31"/>
    <p:sldId id="285" r:id="rId32"/>
    <p:sldId id="284" r:id="rId33"/>
    <p:sldId id="286" r:id="rId34"/>
    <p:sldId id="287" r:id="rId35"/>
    <p:sldId id="288" r:id="rId36"/>
    <p:sldId id="289" r:id="rId37"/>
    <p:sldId id="266" r:id="rId38"/>
    <p:sldId id="291" r:id="rId39"/>
    <p:sldId id="294" r:id="rId40"/>
    <p:sldId id="295" r:id="rId41"/>
    <p:sldId id="296" r:id="rId42"/>
    <p:sldId id="297" r:id="rId43"/>
    <p:sldId id="265"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hui Ma" initials="Y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p:restoredTop sz="94866" autoAdjust="0"/>
  </p:normalViewPr>
  <p:slideViewPr>
    <p:cSldViewPr snapToGrid="0">
      <p:cViewPr varScale="1">
        <p:scale>
          <a:sx n="115" d="100"/>
          <a:sy n="115" d="100"/>
        </p:scale>
        <p:origin x="21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D705D6-DAA1-4036-81C8-BEF9BCD4D681}" type="datetimeFigureOut">
              <a:rPr lang="zh-CN" altLang="en-US" smtClean="0"/>
              <a:t>2019/7/30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0B35DD-39B3-436E-9FC6-6C21AB99620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defRPr/>
            </a:pPr>
            <a:fld id="{B583144F-BAE4-4C42-914C-F78E57EC2ADC}" type="slidenum">
              <a:rPr lang="en-US" altLang="zh-CN" smtClean="0">
                <a:solidFill>
                  <a:prstClr val="black"/>
                </a:solidFill>
              </a:rPr>
              <a:t>1</a:t>
            </a:fld>
            <a:endParaRPr lang="en-US" altLang="zh-CN">
              <a:solidFill>
                <a:prstClr val="black"/>
              </a:solidFill>
            </a:endParaRPr>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ltLang="zh-CN">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dirty="0">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t>10</a:t>
            </a:fld>
            <a:endParaRPr kumimoji="1"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p:sp>
      <p:sp>
        <p:nvSpPr>
          <p:cNvPr id="15155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zh-CN" altLang="en-US">
              <a:ea typeface="宋体" panose="02010600030101010101" pitchFamily="2" charset="-122"/>
            </a:endParaRPr>
          </a:p>
        </p:txBody>
      </p:sp>
      <p:sp>
        <p:nvSpPr>
          <p:cNvPr id="15155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39E88A6F-D719-DF44-8A3E-84242FC33E6D}" type="slidenum">
              <a:rPr kumimoji="1" lang="zh-CN" altLang="en-US" smtClean="0"/>
              <a:t>11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pPr>
            <a:endParaRPr lang="en-US" altLang="zh-CN"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sz="900">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t>2</a:t>
            </a:fld>
            <a:endParaRPr kumimoji="1"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t>3</a:t>
            </a:fld>
            <a:endParaRPr kumimoji="1" lang="zh-CN" alt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t>4</a:t>
            </a:fld>
            <a:endParaRPr kumimoji="1" lang="zh-CN" alt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20B35DD-39B3-436E-9FC6-6C21AB996202}" type="slidenum">
              <a:rPr lang="zh-CN" altLang="en-US" smtClean="0"/>
              <a:t>43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kumimoji="1" lang="en-US" altLang="zh-CN">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t>5</a:t>
            </a:fld>
            <a:endParaRPr kumimoji="1"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zh-CN" altLang="en-US">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t>6</a:t>
            </a:fld>
            <a:endParaRPr kumimoji="1"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zh-CN" altLang="en-US">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t>7</a:t>
            </a:fld>
            <a:endParaRPr kumimoji="1"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dirty="0">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t>8</a:t>
            </a:fld>
            <a:endParaRPr kumimoji="1"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kumimoji="1" lang="en-US" altLang="zh-CN" dirty="0">
              <a:ea typeface="宋体" panose="02010600030101010101" pitchFamily="2" charset="-122"/>
            </a:endParaRPr>
          </a:p>
        </p:txBody>
      </p:sp>
      <p:sp>
        <p:nvSpPr>
          <p:cNvPr id="146436" name="幻灯片编号占位符 3"/>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fld id="{1F76DEA4-7D2D-964A-A0DC-026EABC88822}" type="slidenum">
              <a:rPr kumimoji="1" lang="zh-CN" altLang="en-US" smtClean="0">
                <a:solidFill>
                  <a:prstClr val="black"/>
                </a:solidFill>
              </a:rPr>
              <a:t>9</a:t>
            </a:fld>
            <a:endParaRPr kumimoji="1"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10C709B-89E4-4F95-A2D8-575E5C7AFCD2}" type="datetime1">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D34F360-A0DD-459A-B364-314ADE13BF47}" type="datetime1">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688348-3F0B-4651-99C1-E4012EF0FDBC}" type="datetime1">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B7C0A4-EEA8-471D-B40B-04A54A48D3A9}" type="datetime1">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FD6256D-616D-42EF-ACB6-129017A17CD5}" type="datetime1">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53323F-07C2-4E6B-A657-F2E12C6DCA2D}" type="datetime1">
              <a:rPr lang="zh-CN" altLang="en-US" smtClean="0"/>
              <a:t>2019/7/30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DED0164-395B-4773-B26B-D825E96DAF8F}" type="datetime1">
              <a:rPr lang="zh-CN" altLang="en-US" smtClean="0"/>
              <a:t>2019/7/30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E69EAFC-94F1-437B-B805-22459CA96A30}" type="datetime1">
              <a:rPr lang="zh-CN" altLang="en-US" smtClean="0"/>
              <a:t>2019/7/30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1D1BDA-55A0-4DB5-A9EC-33C11E55C450}" type="datetime1">
              <a:rPr lang="zh-CN" altLang="en-US" smtClean="0"/>
              <a:t>2019/7/30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8779AB9-7A55-4908-8D85-7790EBEC54A5}" type="datetime1">
              <a:rPr lang="zh-CN" altLang="en-US" smtClean="0"/>
              <a:t>2019/7/30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828AAAD-71F7-4D0D-B990-7762F093594C}" type="datetime1">
              <a:rPr lang="zh-CN" altLang="en-US" smtClean="0"/>
              <a:t>2019/7/30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D0F098-5F6F-4CD6-AC05-9E8DC64123C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21B85F-22B5-4963-99E7-E2D5E951F474}" type="datetime1">
              <a:rPr lang="zh-CN" altLang="en-US" smtClean="0"/>
              <a:t>2019/7/30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D0F098-5F6F-4CD6-AC05-9E8DC64123C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magic_mirror_v1.mp4" TargetMode="External"/><Relationship Id="rId5" Type="http://schemas.openxmlformats.org/officeDocument/2006/relationships/image" Target="../media/image14.png"/><Relationship Id="rId4" Type="http://schemas.openxmlformats.org/officeDocument/2006/relationships/hyperlink" Target="JIAJIA/&#23454;&#39564;&#23460;&#39033;&#30446;&#22791;&#20221;/magic%20mirror.mp4"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23454;&#39564;&#23460;&#39033;&#30446;&#22791;&#20221;/magic%20mirror.mp4"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华文中宋" panose="02010600040101010101"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华文中宋" panose="02010600040101010101"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华文中宋" panose="02010600040101010101"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华文中宋" panose="02010600040101010101"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华文中宋" panose="02010600040101010101" charset="-122"/>
              </a:defRPr>
            </a:lvl9pPr>
          </a:lstStyle>
          <a:p>
            <a:pPr>
              <a:spcBef>
                <a:spcPct val="0"/>
              </a:spcBef>
              <a:buClrTx/>
              <a:buSzTx/>
              <a:buFontTx/>
              <a:buNone/>
              <a:defRPr/>
            </a:pPr>
            <a:fld id="{5D954704-9143-A145-9D3B-1E137AE35982}" type="slidenum">
              <a:rPr lang="en-US" altLang="zh-CN" sz="1200" smtClean="0">
                <a:solidFill>
                  <a:prstClr val="black"/>
                </a:solidFill>
                <a:latin typeface="Garamond" panose="02020404030301010803" charset="0"/>
                <a:ea typeface="宋体" panose="02010600030101010101" pitchFamily="2" charset="-122"/>
              </a:rPr>
              <a:t>1</a:t>
            </a:fld>
            <a:endParaRPr lang="en-US" altLang="zh-CN" sz="1200">
              <a:solidFill>
                <a:prstClr val="black"/>
              </a:solidFill>
              <a:latin typeface="Garamond" panose="02020404030301010803" charset="0"/>
              <a:ea typeface="宋体" panose="02010600030101010101" pitchFamily="2" charset="-122"/>
            </a:endParaRPr>
          </a:p>
        </p:txBody>
      </p:sp>
      <p:sp>
        <p:nvSpPr>
          <p:cNvPr id="36867" name="TextBox 20"/>
          <p:cNvSpPr txBox="1">
            <a:spLocks noChangeArrowheads="1"/>
          </p:cNvSpPr>
          <p:nvPr/>
        </p:nvSpPr>
        <p:spPr bwMode="auto">
          <a:xfrm>
            <a:off x="5087938" y="188913"/>
            <a:ext cx="20161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3200" b="1">
                <a:solidFill>
                  <a:prstClr val="white"/>
                </a:solidFill>
                <a:latin typeface="微软雅黑" panose="020B0503020204020204" charset="-122"/>
                <a:ea typeface="微软雅黑" panose="020B0503020204020204" charset="-122"/>
                <a:cs typeface="微软雅黑" panose="020B0503020204020204" charset="-122"/>
              </a:rPr>
              <a:t>Outline</a:t>
            </a:r>
            <a:endParaRPr lang="zh-CN" altLang="en-US" sz="3200" b="1">
              <a:solidFill>
                <a:prstClr val="white"/>
              </a:solidFill>
              <a:latin typeface="微软雅黑" panose="020B0503020204020204" charset="-122"/>
              <a:ea typeface="微软雅黑" panose="020B0503020204020204" charset="-122"/>
              <a:cs typeface="微软雅黑" panose="020B050302020402020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1950" y="5774389"/>
            <a:ext cx="2746232" cy="947086"/>
          </a:xfrm>
          <a:prstGeom prst="rect">
            <a:avLst/>
          </a:prstGeom>
        </p:spPr>
      </p:pic>
      <p:sp>
        <p:nvSpPr>
          <p:cNvPr id="12" name="TextBox 20"/>
          <p:cNvSpPr txBox="1">
            <a:spLocks noChangeArrowheads="1"/>
          </p:cNvSpPr>
          <p:nvPr/>
        </p:nvSpPr>
        <p:spPr bwMode="auto">
          <a:xfrm>
            <a:off x="2380615" y="1743710"/>
            <a:ext cx="7237095"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3600" dirty="0">
                <a:solidFill>
                  <a:schemeClr val="tx1"/>
                </a:solidFill>
                <a:latin typeface="微软雅黑" panose="020B0503020204020204" charset="-122"/>
                <a:ea typeface="微软雅黑" panose="020B0503020204020204" charset="-122"/>
                <a:cs typeface="微软雅黑" panose="020B0503020204020204" charset="-122"/>
              </a:rPr>
              <a:t>Learning Aesthetics from Social Media Data</a:t>
            </a:r>
          </a:p>
          <a:p>
            <a:pPr algn="ctr"/>
            <a:endParaRPr lang="en-US" altLang="zh-CN" sz="3600" dirty="0">
              <a:solidFill>
                <a:schemeClr val="tx1"/>
              </a:solidFill>
              <a:latin typeface="微软雅黑" panose="020B0503020204020204" charset="-122"/>
              <a:ea typeface="微软雅黑" panose="020B0503020204020204" charset="-122"/>
              <a:cs typeface="微软雅黑" panose="020B0503020204020204" charset="-122"/>
            </a:endParaRPr>
          </a:p>
          <a:p>
            <a:pPr algn="ctr"/>
            <a:r>
              <a:rPr lang="en-US" altLang="zh-CN" sz="3200" dirty="0">
                <a:solidFill>
                  <a:schemeClr val="tx1"/>
                </a:solidFill>
                <a:latin typeface="微软雅黑" panose="020B0503020204020204" charset="-122"/>
                <a:ea typeface="微软雅黑" panose="020B0503020204020204" charset="-122"/>
                <a:cs typeface="微软雅黑" panose="020B0503020204020204" charset="-122"/>
              </a:rPr>
              <a:t>Go beyond affective computing</a:t>
            </a:r>
            <a:endParaRPr lang="en-US" altLang="zh-CN" sz="36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3515995" y="4705350"/>
            <a:ext cx="4965700" cy="1198880"/>
          </a:xfrm>
          <a:prstGeom prst="rect">
            <a:avLst/>
          </a:prstGeom>
          <a:noFill/>
        </p:spPr>
        <p:txBody>
          <a:bodyPr wrap="square" rtlCol="0">
            <a:spAutoFit/>
          </a:bodyPr>
          <a:lstStyle/>
          <a:p>
            <a:pPr algn="ctr"/>
            <a:r>
              <a:rPr lang="en-US" altLang="zh-CN" sz="2400" dirty="0">
                <a:latin typeface="微软雅黑" panose="020B0503020204020204" charset="-122"/>
                <a:ea typeface="微软雅黑" panose="020B0503020204020204" charset="-122"/>
                <a:cs typeface="微软雅黑" panose="020B0503020204020204" charset="-122"/>
                <a:sym typeface="+mn-ea"/>
              </a:rPr>
              <a:t>Yihui Ma</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pPr algn="ctr"/>
            <a:r>
              <a:rPr lang="en-US" altLang="zh-CN" sz="2400" dirty="0">
                <a:latin typeface="微软雅黑" panose="020B0503020204020204" charset="-122"/>
                <a:ea typeface="微软雅黑" panose="020B0503020204020204" charset="-122"/>
                <a:cs typeface="微软雅黑" panose="020B0503020204020204" charset="-122"/>
                <a:sym typeface="+mn-ea"/>
              </a:rPr>
              <a:t>2018.08.02</a:t>
            </a:r>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a:p>
            <a:endParaRPr lang="en-US" altLang="zh-CN" sz="2400" dirty="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359696" y="1124743"/>
            <a:ext cx="5328592" cy="505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1695743" y="228125"/>
            <a:ext cx="886369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dirty="0">
                <a:solidFill>
                  <a:schemeClr val="tx1"/>
                </a:solidFill>
                <a:latin typeface="Calibri" panose="020F0502020204030204"/>
                <a:ea typeface="微软雅黑 Light" panose="020B0502040204020203" pitchFamily="34" charset="-122"/>
              </a:rPr>
              <a:t>Towards Better Understanding the Clothing Fashion Styles: A Multimodal Deep Learning Approach</a:t>
            </a:r>
          </a:p>
        </p:txBody>
      </p:sp>
      <p:sp>
        <p:nvSpPr>
          <p:cNvPr id="7" name="矩形 6"/>
          <p:cNvSpPr>
            <a:spLocks noChangeArrowheads="1"/>
          </p:cNvSpPr>
          <p:nvPr/>
        </p:nvSpPr>
        <p:spPr bwMode="auto">
          <a:xfrm>
            <a:off x="1776412" y="6188545"/>
            <a:ext cx="88915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solidFill>
                  <a:srgbClr val="000000"/>
                </a:solidFill>
                <a:latin typeface="Times New Roman" panose="02020603050405020304" pitchFamily="18" charset="0"/>
              </a:rPr>
              <a:t>Yihui Ma,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etc., Towards Better Understanding the Clothing Fashion Styles: A Multimodal Deep Learning Approach, </a:t>
            </a:r>
            <a:r>
              <a:rPr lang="en-US" altLang="zh-CN" sz="1600" dirty="0">
                <a:solidFill>
                  <a:prstClr val="black"/>
                </a:solidFill>
                <a:latin typeface="Times New Roman" panose="02020603050405020304" pitchFamily="18" charset="0"/>
              </a:rPr>
              <a:t>AAAI 2017</a:t>
            </a:r>
            <a:endParaRPr lang="zh-CN" altLang="en-US" sz="1600" dirty="0">
              <a:solidFill>
                <a:prstClr val="black"/>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0675" y="1471295"/>
            <a:ext cx="6051550" cy="409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1" name="图片 5">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2040" y="1471930"/>
            <a:ext cx="431863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3" name="标题 1"/>
          <p:cNvSpPr>
            <a:spLocks noGrp="1"/>
          </p:cNvSpPr>
          <p:nvPr>
            <p:ph type="title"/>
          </p:nvPr>
        </p:nvSpPr>
        <p:spPr>
          <a:xfrm>
            <a:off x="1962944" y="270510"/>
            <a:ext cx="8229600" cy="919163"/>
          </a:xfrm>
        </p:spPr>
        <p:txBody>
          <a:bodyPr/>
          <a:lstStyle/>
          <a:p>
            <a:r>
              <a:rPr kumimoji="1" lang="en-US" altLang="zh-CN" sz="3600" b="1" dirty="0">
                <a:solidFill>
                  <a:schemeClr val="tx1"/>
                </a:solidFill>
                <a:latin typeface="+mn-lt"/>
              </a:rPr>
              <a:t>Application : </a:t>
            </a:r>
            <a:r>
              <a:rPr kumimoji="1" lang="en-US" altLang="zh-CN" sz="3600" b="1" dirty="0">
                <a:solidFill>
                  <a:schemeClr val="tx1"/>
                </a:solidFill>
                <a:latin typeface="+mn-lt"/>
                <a:hlinkClick r:id="rId6" action="ppaction://hlinkfile"/>
              </a:rPr>
              <a:t>Magic Mirror</a:t>
            </a:r>
            <a:endParaRPr kumimoji="1" lang="en-US" altLang="zh-CN" sz="3600" b="1" dirty="0">
              <a:solidFill>
                <a:schemeClr val="tx1"/>
              </a:solidFill>
              <a:latin typeface="+mn-lt"/>
            </a:endParaRPr>
          </a:p>
        </p:txBody>
      </p:sp>
      <p:sp>
        <p:nvSpPr>
          <p:cNvPr id="6" name="矩形 5"/>
          <p:cNvSpPr>
            <a:spLocks noChangeArrowheads="1"/>
          </p:cNvSpPr>
          <p:nvPr/>
        </p:nvSpPr>
        <p:spPr bwMode="auto">
          <a:xfrm>
            <a:off x="1631950" y="6300609"/>
            <a:ext cx="889158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err="1">
                <a:solidFill>
                  <a:srgbClr val="000000"/>
                </a:solidFill>
                <a:latin typeface="Times New Roman" panose="02020603050405020304" pitchFamily="18" charset="0"/>
              </a:rPr>
              <a:t>Yejun</a:t>
            </a:r>
            <a:r>
              <a:rPr lang="en-US" altLang="zh-CN" sz="1600" dirty="0">
                <a:solidFill>
                  <a:srgbClr val="000000"/>
                </a:solidFill>
                <a:latin typeface="Times New Roman" panose="02020603050405020304" pitchFamily="18" charset="0"/>
              </a:rPr>
              <a:t> Liu,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etc. Magic</a:t>
            </a:r>
            <a:r>
              <a:rPr lang="zh-CN" altLang="en-US" sz="1600" dirty="0">
                <a:solidFill>
                  <a:srgbClr val="000000"/>
                </a:solidFill>
                <a:latin typeface="Times New Roman" panose="02020603050405020304" pitchFamily="18" charset="0"/>
              </a:rPr>
              <a:t> </a:t>
            </a:r>
            <a:r>
              <a:rPr lang="en-US" altLang="zh-CN" sz="1600" dirty="0">
                <a:solidFill>
                  <a:srgbClr val="000000"/>
                </a:solidFill>
                <a:latin typeface="Times New Roman" panose="02020603050405020304" pitchFamily="18" charset="0"/>
              </a:rPr>
              <a:t>Mirror:</a:t>
            </a:r>
            <a:r>
              <a:rPr lang="zh-CN" altLang="en-US" sz="1600" dirty="0">
                <a:solidFill>
                  <a:srgbClr val="000000"/>
                </a:solidFill>
                <a:latin typeface="Times New Roman" panose="02020603050405020304" pitchFamily="18" charset="0"/>
              </a:rPr>
              <a:t> </a:t>
            </a:r>
            <a:r>
              <a:rPr lang="en-US" altLang="zh-CN" sz="1600" dirty="0">
                <a:solidFill>
                  <a:srgbClr val="000000"/>
                </a:solidFill>
                <a:latin typeface="Times New Roman" panose="02020603050405020304" pitchFamily="18" charset="0"/>
              </a:rPr>
              <a:t>A</a:t>
            </a:r>
            <a:r>
              <a:rPr lang="zh-CN" altLang="en-US" sz="1600" dirty="0">
                <a:solidFill>
                  <a:srgbClr val="000000"/>
                </a:solidFill>
                <a:latin typeface="Times New Roman" panose="02020603050405020304" pitchFamily="18" charset="0"/>
              </a:rPr>
              <a:t> </a:t>
            </a:r>
            <a:r>
              <a:rPr lang="en-US" altLang="zh-CN" sz="1600" dirty="0">
                <a:solidFill>
                  <a:srgbClr val="000000"/>
                </a:solidFill>
                <a:latin typeface="Times New Roman" panose="02020603050405020304" pitchFamily="18" charset="0"/>
              </a:rPr>
              <a:t>Virtual</a:t>
            </a:r>
            <a:r>
              <a:rPr lang="zh-CN" altLang="en-US" sz="1600" dirty="0">
                <a:solidFill>
                  <a:srgbClr val="000000"/>
                </a:solidFill>
                <a:latin typeface="Times New Roman" panose="02020603050405020304" pitchFamily="18" charset="0"/>
              </a:rPr>
              <a:t> </a:t>
            </a:r>
            <a:r>
              <a:rPr lang="en-US" altLang="zh-CN" sz="1600" dirty="0">
                <a:solidFill>
                  <a:srgbClr val="000000"/>
                </a:solidFill>
                <a:latin typeface="Times New Roman" panose="02020603050405020304" pitchFamily="18" charset="0"/>
              </a:rPr>
              <a:t>Fashion</a:t>
            </a:r>
            <a:r>
              <a:rPr lang="zh-CN" altLang="en-US" sz="1600" dirty="0">
                <a:solidFill>
                  <a:srgbClr val="000000"/>
                </a:solidFill>
                <a:latin typeface="Times New Roman" panose="02020603050405020304" pitchFamily="18" charset="0"/>
              </a:rPr>
              <a:t> </a:t>
            </a:r>
            <a:r>
              <a:rPr lang="en-US" altLang="zh-CN" sz="1600" dirty="0">
                <a:solidFill>
                  <a:srgbClr val="000000"/>
                </a:solidFill>
                <a:latin typeface="Times New Roman" panose="02020603050405020304" pitchFamily="18" charset="0"/>
              </a:rPr>
              <a:t>Consultant</a:t>
            </a:r>
            <a:r>
              <a:rPr lang="en-US" altLang="zh-CN" sz="1600" dirty="0">
                <a:latin typeface="Times New Roman" panose="02020603050405020304" pitchFamily="18" charset="0"/>
              </a:rPr>
              <a:t>. ACM</a:t>
            </a:r>
            <a:r>
              <a:rPr lang="zh-CN" altLang="en-US" sz="1600" dirty="0">
                <a:latin typeface="Times New Roman" panose="02020603050405020304" pitchFamily="18" charset="0"/>
              </a:rPr>
              <a:t> </a:t>
            </a:r>
            <a:r>
              <a:rPr lang="en-US" altLang="zh-CN" sz="1600" dirty="0">
                <a:latin typeface="Times New Roman" panose="02020603050405020304" pitchFamily="18" charset="0"/>
              </a:rPr>
              <a:t>Multimedia, 2016</a:t>
            </a:r>
            <a:endParaRPr lang="zh-CN" alt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053465"/>
            <a:ext cx="9144000" cy="2802255"/>
          </a:xfrm>
        </p:spPr>
        <p:txBody>
          <a:bodyPr>
            <a:noAutofit/>
          </a:bodyPr>
          <a:lstStyle/>
          <a:p>
            <a:r>
              <a:rPr lang="en-US" altLang="zh-CN" sz="4000" dirty="0"/>
              <a:t>Towards Better Understanding the Clothing Fashion Styles: </a:t>
            </a:r>
            <a:br>
              <a:rPr lang="en-US" altLang="zh-CN" sz="4000" dirty="0"/>
            </a:br>
            <a:r>
              <a:rPr lang="en-US" altLang="zh-CN" sz="4000" dirty="0"/>
              <a:t>A Multimodal Deep Learning Approach</a:t>
            </a:r>
            <a:br>
              <a:rPr lang="en-US" altLang="zh-CN" sz="4400" dirty="0"/>
            </a:br>
            <a:br>
              <a:rPr lang="en-US" altLang="zh-CN" sz="4400" dirty="0"/>
            </a:br>
            <a:r>
              <a:rPr lang="en-US" altLang="zh-CN" sz="4400" b="1" dirty="0"/>
              <a:t>Experiment 2</a:t>
            </a:r>
          </a:p>
        </p:txBody>
      </p:sp>
      <p:sp>
        <p:nvSpPr>
          <p:cNvPr id="3" name="副标题 2"/>
          <p:cNvSpPr>
            <a:spLocks noGrp="1"/>
          </p:cNvSpPr>
          <p:nvPr>
            <p:ph type="subTitle" idx="1"/>
          </p:nvPr>
        </p:nvSpPr>
        <p:spPr>
          <a:xfrm>
            <a:off x="1524000" y="4688840"/>
            <a:ext cx="9144000" cy="1301115"/>
          </a:xfrm>
        </p:spPr>
        <p:txBody>
          <a:bodyPr/>
          <a:lstStyle/>
          <a:p>
            <a:r>
              <a:rPr lang="en-US" altLang="zh-CN" dirty="0"/>
              <a:t>Yihui Ma</a:t>
            </a:r>
          </a:p>
          <a:p>
            <a:r>
              <a:rPr lang="en-US" altLang="zh-CN" dirty="0"/>
              <a:t>2018.08.02</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Motivation</a:t>
            </a:r>
            <a:endParaRPr lang="zh-CN" altLang="en-US" dirty="0"/>
          </a:p>
        </p:txBody>
      </p:sp>
      <p:sp>
        <p:nvSpPr>
          <p:cNvPr id="3" name="内容占位符 2"/>
          <p:cNvSpPr>
            <a:spLocks noGrp="1"/>
          </p:cNvSpPr>
          <p:nvPr>
            <p:ph idx="1"/>
          </p:nvPr>
        </p:nvSpPr>
        <p:spPr>
          <a:xfrm>
            <a:off x="838199" y="1825624"/>
            <a:ext cx="10871447" cy="1787587"/>
          </a:xfrm>
        </p:spPr>
        <p:txBody>
          <a:bodyPr>
            <a:normAutofit/>
          </a:bodyPr>
          <a:lstStyle/>
          <a:p>
            <a:pPr>
              <a:lnSpc>
                <a:spcPct val="100000"/>
              </a:lnSpc>
            </a:pPr>
            <a:r>
              <a:rPr lang="en-US" altLang="zh-CN" dirty="0"/>
              <a:t>What are the most popular clothing fashion styles of this season?</a:t>
            </a:r>
          </a:p>
          <a:p>
            <a:pPr>
              <a:lnSpc>
                <a:spcPct val="100000"/>
              </a:lnSpc>
            </a:pPr>
            <a:r>
              <a:rPr lang="en-US" altLang="zh-CN" dirty="0"/>
              <a:t>Romantic, elegant, classic. (Fall 2016 Couture collection)</a:t>
            </a:r>
          </a:p>
        </p:txBody>
      </p:sp>
      <p:pic>
        <p:nvPicPr>
          <p:cNvPr id="5" name="图片 4"/>
          <p:cNvPicPr>
            <a:picLocks noChangeAspect="1"/>
          </p:cNvPicPr>
          <p:nvPr/>
        </p:nvPicPr>
        <p:blipFill>
          <a:blip r:embed="rId3"/>
          <a:stretch>
            <a:fillRect/>
          </a:stretch>
        </p:blipFill>
        <p:spPr>
          <a:xfrm>
            <a:off x="838199" y="3086519"/>
            <a:ext cx="2431462" cy="3647194"/>
          </a:xfrm>
          <a:prstGeom prst="rect">
            <a:avLst/>
          </a:prstGeom>
        </p:spPr>
      </p:pic>
      <p:pic>
        <p:nvPicPr>
          <p:cNvPr id="6" name="图片 5"/>
          <p:cNvPicPr>
            <a:picLocks noChangeAspect="1"/>
          </p:cNvPicPr>
          <p:nvPr/>
        </p:nvPicPr>
        <p:blipFill>
          <a:blip r:embed="rId4"/>
          <a:stretch>
            <a:fillRect/>
          </a:stretch>
        </p:blipFill>
        <p:spPr>
          <a:xfrm>
            <a:off x="3391632" y="3086519"/>
            <a:ext cx="2581669" cy="3647194"/>
          </a:xfrm>
          <a:prstGeom prst="rect">
            <a:avLst/>
          </a:prstGeom>
        </p:spPr>
      </p:pic>
      <p:pic>
        <p:nvPicPr>
          <p:cNvPr id="7" name="图片 6"/>
          <p:cNvPicPr>
            <a:picLocks noChangeAspect="1"/>
          </p:cNvPicPr>
          <p:nvPr/>
        </p:nvPicPr>
        <p:blipFill>
          <a:blip r:embed="rId5"/>
          <a:stretch>
            <a:fillRect/>
          </a:stretch>
        </p:blipFill>
        <p:spPr>
          <a:xfrm>
            <a:off x="6095272" y="3086519"/>
            <a:ext cx="2736639" cy="3647194"/>
          </a:xfrm>
          <a:prstGeom prst="rect">
            <a:avLst/>
          </a:prstGeom>
        </p:spPr>
      </p:pic>
      <p:pic>
        <p:nvPicPr>
          <p:cNvPr id="8" name="图片 7"/>
          <p:cNvPicPr>
            <a:picLocks noChangeAspect="1"/>
          </p:cNvPicPr>
          <p:nvPr/>
        </p:nvPicPr>
        <p:blipFill>
          <a:blip r:embed="rId6"/>
          <a:stretch>
            <a:fillRect/>
          </a:stretch>
        </p:blipFill>
        <p:spPr>
          <a:xfrm>
            <a:off x="8953882" y="3086519"/>
            <a:ext cx="2431463" cy="36471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0680"/>
            <a:ext cx="10515600" cy="1325563"/>
          </a:xfrm>
        </p:spPr>
        <p:txBody>
          <a:bodyPr/>
          <a:lstStyle/>
          <a:p>
            <a:r>
              <a:rPr lang="en-US" altLang="zh-CN" dirty="0"/>
              <a:t>Motivation</a:t>
            </a:r>
            <a:endParaRPr lang="zh-CN" altLang="en-US" dirty="0"/>
          </a:p>
        </p:txBody>
      </p:sp>
      <p:sp>
        <p:nvSpPr>
          <p:cNvPr id="3" name="内容占位符 2"/>
          <p:cNvSpPr>
            <a:spLocks noGrp="1"/>
          </p:cNvSpPr>
          <p:nvPr>
            <p:ph idx="1"/>
          </p:nvPr>
        </p:nvSpPr>
        <p:spPr>
          <a:xfrm>
            <a:off x="838199" y="1825624"/>
            <a:ext cx="10871447" cy="4646197"/>
          </a:xfrm>
        </p:spPr>
        <p:txBody>
          <a:bodyPr>
            <a:normAutofit/>
          </a:bodyPr>
          <a:lstStyle/>
          <a:p>
            <a:pPr>
              <a:lnSpc>
                <a:spcPct val="100000"/>
              </a:lnSpc>
            </a:pPr>
            <a:r>
              <a:rPr lang="en-US" altLang="zh-CN" dirty="0"/>
              <a:t>People often use aesthetic words to describe the clothing fashion styles, which rely heavily on some visual details such as color combination, collar shape, sleeve length, pattern design, etc.</a:t>
            </a:r>
          </a:p>
          <a:p>
            <a:pPr>
              <a:lnSpc>
                <a:spcPct val="100000"/>
              </a:lnSpc>
            </a:pPr>
            <a:r>
              <a:rPr lang="en-US" altLang="zh-CN" dirty="0"/>
              <a:t>Different collocations of top and bottom clothing can lead to very different aesthetic styles.</a:t>
            </a:r>
          </a:p>
          <a:p>
            <a:pPr>
              <a:lnSpc>
                <a:spcPct val="100000"/>
              </a:lnSpc>
            </a:pPr>
            <a:r>
              <a:rPr lang="en-US" altLang="zh-CN" dirty="0"/>
              <a:t>Can we bridge the gap between visual details and fashion styles of clothing collocations automatically? Can we teach computers to appreciate clothing like human beings?</a:t>
            </a:r>
          </a:p>
          <a:p>
            <a:pPr>
              <a:lnSpc>
                <a:spcPct val="100000"/>
              </a:lnSpc>
            </a:pPr>
            <a:r>
              <a:rPr lang="en-US" altLang="zh-CN" dirty="0"/>
              <a:t>Use deep learning model to solve it!</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Fashion Semantic Space</a:t>
            </a:r>
            <a:endParaRPr lang="zh-CN" altLang="en-US" dirty="0"/>
          </a:p>
        </p:txBody>
      </p:sp>
      <p:sp>
        <p:nvSpPr>
          <p:cNvPr id="3" name="内容占位符 2"/>
          <p:cNvSpPr>
            <a:spLocks noGrp="1"/>
          </p:cNvSpPr>
          <p:nvPr>
            <p:ph idx="1"/>
          </p:nvPr>
        </p:nvSpPr>
        <p:spPr>
          <a:xfrm>
            <a:off x="838200" y="1825624"/>
            <a:ext cx="9943730" cy="4672830"/>
          </a:xfrm>
        </p:spPr>
        <p:txBody>
          <a:bodyPr>
            <a:normAutofit/>
          </a:bodyPr>
          <a:lstStyle/>
          <a:p>
            <a:pPr>
              <a:lnSpc>
                <a:spcPct val="100000"/>
              </a:lnSpc>
            </a:pPr>
            <a:r>
              <a:rPr lang="en-US" altLang="zh-CN" dirty="0"/>
              <a:t>We build a universal Fashion Semantic Space (FSS) to describe clothing fashion styles quantitatively. </a:t>
            </a:r>
          </a:p>
          <a:p>
            <a:pPr>
              <a:lnSpc>
                <a:spcPct val="100000"/>
              </a:lnSpc>
            </a:pPr>
            <a:r>
              <a:rPr lang="en-US" altLang="zh-CN" dirty="0"/>
              <a:t>It is a two-dimensional image-scale space containing hundreds of words that people often use to describe clothing on shopping websites. </a:t>
            </a:r>
          </a:p>
          <a:p>
            <a:pPr>
              <a:lnSpc>
                <a:spcPct val="100000"/>
              </a:lnSpc>
            </a:pPr>
            <a:r>
              <a:rPr lang="en-US" altLang="zh-CN" dirty="0"/>
              <a:t>Based on the FSS, we can not only do quantitative evaluation on clothing collocations, but also analyze the dynamic change of fashion trends intuitively. </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Fashion Semantic Space</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946" y="1505184"/>
            <a:ext cx="8234433" cy="528179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Fashion Semantic Space (Details)</a:t>
            </a:r>
            <a:endParaRPr lang="zh-CN" altLang="en-US" dirty="0"/>
          </a:p>
        </p:txBody>
      </p:sp>
      <p:sp>
        <p:nvSpPr>
          <p:cNvPr id="3" name="内容占位符 2"/>
          <p:cNvSpPr>
            <a:spLocks noGrp="1"/>
          </p:cNvSpPr>
          <p:nvPr>
            <p:ph idx="1"/>
          </p:nvPr>
        </p:nvSpPr>
        <p:spPr>
          <a:xfrm>
            <a:off x="838200" y="1825623"/>
            <a:ext cx="10515600" cy="4961356"/>
          </a:xfrm>
        </p:spPr>
        <p:txBody>
          <a:bodyPr>
            <a:normAutofit/>
          </a:bodyPr>
          <a:lstStyle/>
          <a:p>
            <a:pPr>
              <a:lnSpc>
                <a:spcPct val="100000"/>
              </a:lnSpc>
            </a:pPr>
            <a:r>
              <a:rPr lang="en-US" altLang="zh-CN" dirty="0"/>
              <a:t>For art design, a Japanese color psychologist named Kobayashi proposed 180 keywords in 16 aesthetic categories and defined their coordinate values in the image-scale space.</a:t>
            </a:r>
          </a:p>
          <a:p>
            <a:pPr>
              <a:lnSpc>
                <a:spcPct val="100000"/>
              </a:lnSpc>
            </a:pPr>
            <a:r>
              <a:rPr lang="en-US" altLang="zh-CN" dirty="0"/>
              <a:t>In order to describe the fashion styles of various clothing, we first observe all the comments in the last three years from the clothing section of Amazon and split them by words. </a:t>
            </a:r>
          </a:p>
          <a:p>
            <a:pPr>
              <a:lnSpc>
                <a:spcPct val="100000"/>
              </a:lnSpc>
            </a:pPr>
            <a:r>
              <a:rPr lang="en-US" altLang="zh-CN" dirty="0"/>
              <a:t>Then using WordNet, only adjectives are retained. </a:t>
            </a:r>
          </a:p>
          <a:p>
            <a:pPr>
              <a:lnSpc>
                <a:spcPct val="100000"/>
              </a:lnSpc>
            </a:pPr>
            <a:r>
              <a:rPr lang="en-US" altLang="zh-CN" dirty="0"/>
              <a:t>Next, we manually remove those not often used to describe clothing, like “happy” or “sad”, getting 527 aesthetic words representing fashion styles.</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Fashion Semantic Space (Details)</a:t>
            </a:r>
            <a:endParaRPr lang="zh-CN" altLang="en-US" dirty="0"/>
          </a:p>
        </p:txBody>
      </p:sp>
      <p:sp>
        <p:nvSpPr>
          <p:cNvPr id="3" name="内容占位符 2"/>
          <p:cNvSpPr>
            <a:spLocks noGrp="1"/>
          </p:cNvSpPr>
          <p:nvPr>
            <p:ph idx="1"/>
          </p:nvPr>
        </p:nvSpPr>
        <p:spPr>
          <a:xfrm>
            <a:off x="838200" y="1825624"/>
            <a:ext cx="9943730" cy="4672830"/>
          </a:xfrm>
        </p:spPr>
        <p:txBody>
          <a:bodyPr>
            <a:normAutofit/>
          </a:bodyPr>
          <a:lstStyle/>
          <a:p>
            <a:pPr>
              <a:lnSpc>
                <a:spcPct val="100000"/>
              </a:lnSpc>
            </a:pPr>
            <a:r>
              <a:rPr lang="en-US" altLang="zh-CN" dirty="0"/>
              <a:t>To determine the coordinates of these words, we calculate the semantic distances between keywords and aesthetic words using WordNet::Similarity. </a:t>
            </a:r>
          </a:p>
          <a:p>
            <a:pPr>
              <a:lnSpc>
                <a:spcPct val="100000"/>
              </a:lnSpc>
            </a:pPr>
            <a:r>
              <a:rPr lang="en-US" altLang="zh-CN" dirty="0"/>
              <a:t>For a word to be coordinated, we choose three keywords with the shortest distances, the weighted arithmetic mean of which can be regarded as the coordinate value. </a:t>
            </a:r>
          </a:p>
          <a:p>
            <a:pPr>
              <a:lnSpc>
                <a:spcPct val="100000"/>
              </a:lnSpc>
            </a:pPr>
            <a:r>
              <a:rPr lang="en-US" altLang="zh-CN" dirty="0"/>
              <a:t>In this way, we build the Fashion Semantic Space.</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Construction</a:t>
            </a:r>
            <a:endParaRPr lang="zh-CN" altLang="en-US" dirty="0"/>
          </a:p>
        </p:txBody>
      </p:sp>
      <p:sp>
        <p:nvSpPr>
          <p:cNvPr id="3" name="内容占位符 2"/>
          <p:cNvSpPr>
            <a:spLocks noGrp="1"/>
          </p:cNvSpPr>
          <p:nvPr>
            <p:ph idx="1"/>
          </p:nvPr>
        </p:nvSpPr>
        <p:spPr/>
        <p:txBody>
          <a:bodyPr>
            <a:normAutofit/>
          </a:bodyPr>
          <a:lstStyle/>
          <a:p>
            <a:pPr>
              <a:lnSpc>
                <a:spcPct val="100000"/>
              </a:lnSpc>
            </a:pPr>
            <a:r>
              <a:rPr lang="en-US" altLang="zh-CN" dirty="0"/>
              <a:t>We build a large full-annotated benchmark dataset, which employs 32133 full-body fashion show images in the last 10 years downloaded from Vogue. It covers both men and women clothing, and contains 550 fashion brands.</a:t>
            </a:r>
          </a:p>
          <a:p>
            <a:pPr>
              <a:lnSpc>
                <a:spcPct val="100000"/>
              </a:lnSpc>
            </a:pPr>
            <a:r>
              <a:rPr lang="en-US" altLang="zh-CN" dirty="0"/>
              <a:t>The collected dataset is labeled with complete visual features (e.g. collar shape, pants length, color theme, etc.) and fashion styles (e.g. casual, chic, elegant, etc.).</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29970" y="1696085"/>
            <a:ext cx="10053320" cy="452310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3200">
                <a:ea typeface="宋体" panose="02010600030101010101" pitchFamily="2" charset="-122"/>
                <a:sym typeface="+mn-ea"/>
              </a:rPr>
              <a:t>Aesthetic</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appreciation</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capacity</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another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emotional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factor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in</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artificial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intelligence.</a:t>
            </a:r>
            <a:r>
              <a:rPr kumimoji="1" lang="zh-CN" altLang="en-US" sz="3200">
                <a:ea typeface="宋体" panose="02010600030101010101" pitchFamily="2" charset="-122"/>
                <a:sym typeface="+mn-ea"/>
              </a:rPr>
              <a:t> </a:t>
            </a:r>
          </a:p>
          <a:p>
            <a:pPr marL="285750" indent="-285750">
              <a:buFont typeface="Arial" panose="020B0604020202020204" pitchFamily="34" charset="0"/>
              <a:buChar char="•"/>
            </a:pPr>
            <a:r>
              <a:rPr kumimoji="1" lang="en-US" altLang="zh-CN" sz="3200">
                <a:ea typeface="宋体" panose="02010600030101010101" pitchFamily="2" charset="-122"/>
                <a:sym typeface="+mn-ea"/>
              </a:rPr>
              <a:t>For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people,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we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describe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aesthetics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by adjectives like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formal,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casual,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romantic…</a:t>
            </a:r>
            <a:r>
              <a:rPr kumimoji="1" lang="zh-CN" altLang="en-US" sz="3200">
                <a:ea typeface="宋体" panose="02010600030101010101" pitchFamily="2" charset="-122"/>
                <a:sym typeface="+mn-ea"/>
              </a:rPr>
              <a:t> </a:t>
            </a:r>
          </a:p>
          <a:p>
            <a:pPr marL="285750" indent="-285750">
              <a:buFont typeface="Arial" panose="020B0604020202020204" pitchFamily="34" charset="0"/>
              <a:buChar char="•"/>
            </a:pPr>
            <a:r>
              <a:rPr kumimoji="1" lang="en-US" altLang="zh-CN" sz="3200">
                <a:ea typeface="宋体" panose="02010600030101010101" pitchFamily="2" charset="-122"/>
                <a:sym typeface="+mn-ea"/>
              </a:rPr>
              <a:t>However,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for</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computers,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they</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recognize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things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and</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describe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aesthetics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by</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visual</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features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in</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beginning.</a:t>
            </a:r>
          </a:p>
          <a:p>
            <a:pPr marL="285750" indent="-285750">
              <a:buFont typeface="Arial" panose="020B0604020202020204" pitchFamily="34" charset="0"/>
              <a:buChar char="•"/>
            </a:pPr>
            <a:r>
              <a:rPr kumimoji="1" lang="en-US" altLang="zh-CN" sz="3200">
                <a:ea typeface="宋体" panose="02010600030101010101" pitchFamily="2" charset="-122"/>
                <a:sym typeface="+mn-ea"/>
              </a:rPr>
              <a:t>So</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how</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can we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make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computers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learn</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to</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appreciate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aesthetics?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key</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task</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is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to</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bridge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the</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gap</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between</a:t>
            </a:r>
            <a:r>
              <a:rPr kumimoji="1" lang="zh-CN" altLang="en-US" sz="3200">
                <a:ea typeface="宋体" panose="02010600030101010101" pitchFamily="2" charset="-122"/>
                <a:sym typeface="+mn-ea"/>
              </a:rPr>
              <a:t> </a:t>
            </a:r>
            <a:r>
              <a:rPr kumimoji="1" lang="en-US" altLang="zh-CN" sz="3200" u="sng">
                <a:ea typeface="宋体" panose="02010600030101010101" pitchFamily="2" charset="-122"/>
                <a:sym typeface="+mn-ea"/>
              </a:rPr>
              <a:t>visual</a:t>
            </a:r>
            <a:r>
              <a:rPr kumimoji="1" lang="zh-CN" altLang="en-US" sz="3200" u="sng">
                <a:ea typeface="宋体" panose="02010600030101010101" pitchFamily="2" charset="-122"/>
                <a:sym typeface="+mn-ea"/>
              </a:rPr>
              <a:t> </a:t>
            </a:r>
            <a:r>
              <a:rPr kumimoji="1" lang="en-US" altLang="zh-CN" sz="3200" u="sng">
                <a:ea typeface="宋体" panose="02010600030101010101" pitchFamily="2" charset="-122"/>
                <a:sym typeface="+mn-ea"/>
              </a:rPr>
              <a:t>features</a:t>
            </a:r>
            <a:r>
              <a:rPr kumimoji="1" lang="zh-CN" altLang="en-US" sz="3200">
                <a:ea typeface="宋体" panose="02010600030101010101" pitchFamily="2" charset="-122"/>
                <a:sym typeface="+mn-ea"/>
              </a:rPr>
              <a:t> </a:t>
            </a:r>
            <a:r>
              <a:rPr kumimoji="1" lang="en-US" altLang="zh-CN" sz="3200">
                <a:ea typeface="宋体" panose="02010600030101010101" pitchFamily="2" charset="-122"/>
                <a:sym typeface="+mn-ea"/>
              </a:rPr>
              <a:t>and</a:t>
            </a:r>
            <a:r>
              <a:rPr kumimoji="1" lang="zh-CN" altLang="en-US" sz="3200">
                <a:ea typeface="宋体" panose="02010600030101010101" pitchFamily="2" charset="-122"/>
                <a:sym typeface="+mn-ea"/>
              </a:rPr>
              <a:t> </a:t>
            </a:r>
            <a:r>
              <a:rPr kumimoji="1" lang="en-US" altLang="zh-CN" sz="3200" u="sng">
                <a:ea typeface="宋体" panose="02010600030101010101" pitchFamily="2" charset="-122"/>
                <a:sym typeface="+mn-ea"/>
              </a:rPr>
              <a:t>aesthetic</a:t>
            </a:r>
            <a:r>
              <a:rPr kumimoji="1" lang="zh-CN" altLang="en-US" sz="3200" u="sng">
                <a:ea typeface="宋体" panose="02010600030101010101" pitchFamily="2" charset="-122"/>
                <a:sym typeface="+mn-ea"/>
              </a:rPr>
              <a:t> </a:t>
            </a:r>
            <a:r>
              <a:rPr kumimoji="1" lang="en-US" altLang="zh-CN" sz="3200" u="sng">
                <a:ea typeface="宋体" panose="02010600030101010101" pitchFamily="2" charset="-122"/>
                <a:sym typeface="+mn-ea"/>
              </a:rPr>
              <a:t>words</a:t>
            </a:r>
            <a:r>
              <a:rPr kumimoji="1" lang="en-US" altLang="zh-CN" sz="3200">
                <a:ea typeface="宋体" panose="02010600030101010101" pitchFamily="2" charset="-122"/>
                <a:sym typeface="+mn-ea"/>
              </a:rPr>
              <a:t>.</a:t>
            </a:r>
          </a:p>
        </p:txBody>
      </p:sp>
      <p:sp>
        <p:nvSpPr>
          <p:cNvPr id="6" name="标题 5"/>
          <p:cNvSpPr>
            <a:spLocks noGrp="1"/>
          </p:cNvSpPr>
          <p:nvPr>
            <p:ph type="title"/>
          </p:nvPr>
        </p:nvSpPr>
        <p:spPr>
          <a:xfrm>
            <a:off x="838200" y="116205"/>
            <a:ext cx="10515600" cy="1325563"/>
          </a:xfrm>
        </p:spPr>
        <p:txBody>
          <a:bodyPr/>
          <a:lstStyle/>
          <a:p>
            <a:r>
              <a:rPr lang="en-US" altLang="zh-CN" dirty="0"/>
              <a:t>Motivation</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Construction (Details)</a:t>
            </a:r>
            <a:endParaRPr lang="zh-CN" altLang="en-US" dirty="0"/>
          </a:p>
        </p:txBody>
      </p:sp>
      <p:sp>
        <p:nvSpPr>
          <p:cNvPr id="3" name="内容占位符 2"/>
          <p:cNvSpPr>
            <a:spLocks noGrp="1"/>
          </p:cNvSpPr>
          <p:nvPr>
            <p:ph idx="1"/>
          </p:nvPr>
        </p:nvSpPr>
        <p:spPr>
          <a:xfrm>
            <a:off x="838200" y="1825625"/>
            <a:ext cx="10515600" cy="4699462"/>
          </a:xfrm>
        </p:spPr>
        <p:txBody>
          <a:bodyPr>
            <a:normAutofit/>
          </a:bodyPr>
          <a:lstStyle/>
          <a:p>
            <a:pPr>
              <a:lnSpc>
                <a:spcPct val="100000"/>
              </a:lnSpc>
            </a:pPr>
            <a:r>
              <a:rPr lang="en-US" altLang="zh-CN" dirty="0"/>
              <a:t>Clothing visual features.</a:t>
            </a:r>
          </a:p>
          <a:p>
            <a:pPr lvl="1">
              <a:lnSpc>
                <a:spcPct val="100000"/>
              </a:lnSpc>
            </a:pPr>
            <a:r>
              <a:rPr lang="en-US" altLang="zh-CN" sz="2800" dirty="0"/>
              <a:t>We define the visual features of clothing from two aspects: color features and pattern features. </a:t>
            </a:r>
          </a:p>
          <a:p>
            <a:pPr lvl="1">
              <a:lnSpc>
                <a:spcPct val="100000"/>
              </a:lnSpc>
            </a:pPr>
            <a:r>
              <a:rPr lang="en-US" altLang="zh-CN" sz="2800" dirty="0"/>
              <a:t>For the color features, we extract five color theme of clothing images adopting the algorithm proposed by (Wang et al. 2013). </a:t>
            </a:r>
          </a:p>
          <a:p>
            <a:pPr lvl="1">
              <a:lnSpc>
                <a:spcPct val="100000"/>
              </a:lnSpc>
            </a:pPr>
            <a:r>
              <a:rPr lang="en-US" altLang="zh-CN" sz="2800" dirty="0"/>
              <a:t>For the pattern features, we invite people to annotate them, and the annotation details are listed in a feature table, in which the “type” feature corresponds to the clothing category in our algorithm.</a:t>
            </a:r>
            <a:endParaRPr lang="zh-CN" altLang="en-US"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Construction (Details)</a:t>
            </a:r>
            <a:endParaRPr lang="zh-CN" altLang="en-US" dirty="0"/>
          </a:p>
        </p:txBody>
      </p:sp>
      <p:sp>
        <p:nvSpPr>
          <p:cNvPr id="3" name="内容占位符 2"/>
          <p:cNvSpPr>
            <a:spLocks noGrp="1"/>
          </p:cNvSpPr>
          <p:nvPr>
            <p:ph idx="1"/>
          </p:nvPr>
        </p:nvSpPr>
        <p:spPr>
          <a:xfrm>
            <a:off x="838200" y="1825625"/>
            <a:ext cx="4461769" cy="4140169"/>
          </a:xfrm>
        </p:spPr>
        <p:txBody>
          <a:bodyPr>
            <a:normAutofit/>
          </a:bodyPr>
          <a:lstStyle/>
          <a:p>
            <a:pPr>
              <a:lnSpc>
                <a:spcPct val="100000"/>
              </a:lnSpc>
            </a:pPr>
            <a:r>
              <a:rPr lang="en-US" altLang="zh-CN" dirty="0"/>
              <a:t>Annotation feature table.</a:t>
            </a:r>
          </a:p>
          <a:p>
            <a:pPr lvl="1">
              <a:lnSpc>
                <a:spcPct val="100000"/>
              </a:lnSpc>
            </a:pPr>
            <a:r>
              <a:rPr lang="en-US" altLang="zh-CN" sz="2800" dirty="0"/>
              <a:t>9 kinds of top features.</a:t>
            </a:r>
          </a:p>
          <a:p>
            <a:pPr lvl="1">
              <a:lnSpc>
                <a:spcPct val="100000"/>
              </a:lnSpc>
            </a:pPr>
            <a:r>
              <a:rPr lang="en-US" altLang="zh-CN" sz="2800" dirty="0"/>
              <a:t>12 kinds of bottom features, including pants and skirt features. </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4937" y="1371129"/>
            <a:ext cx="4992042" cy="54575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Construction (Details)</a:t>
            </a:r>
            <a:endParaRPr lang="zh-CN" altLang="en-US" dirty="0"/>
          </a:p>
        </p:txBody>
      </p:sp>
      <p:sp>
        <p:nvSpPr>
          <p:cNvPr id="3" name="内容占位符 2"/>
          <p:cNvSpPr>
            <a:spLocks noGrp="1"/>
          </p:cNvSpPr>
          <p:nvPr>
            <p:ph idx="1"/>
          </p:nvPr>
        </p:nvSpPr>
        <p:spPr>
          <a:xfrm>
            <a:off x="838200" y="1825625"/>
            <a:ext cx="10515600" cy="4996864"/>
          </a:xfrm>
        </p:spPr>
        <p:txBody>
          <a:bodyPr>
            <a:normAutofit/>
          </a:bodyPr>
          <a:lstStyle/>
          <a:p>
            <a:pPr>
              <a:lnSpc>
                <a:spcPct val="100000"/>
              </a:lnSpc>
            </a:pPr>
            <a:r>
              <a:rPr lang="en-US" altLang="zh-CN" dirty="0"/>
              <a:t>An example.</a:t>
            </a:r>
          </a:p>
        </p:txBody>
      </p:sp>
      <p:pic>
        <p:nvPicPr>
          <p:cNvPr id="4" name="图片 3"/>
          <p:cNvPicPr>
            <a:picLocks noChangeAspect="1"/>
          </p:cNvPicPr>
          <p:nvPr/>
        </p:nvPicPr>
        <p:blipFill>
          <a:blip r:embed="rId3"/>
          <a:stretch>
            <a:fillRect/>
          </a:stretch>
        </p:blipFill>
        <p:spPr>
          <a:xfrm>
            <a:off x="3053918" y="2514337"/>
            <a:ext cx="2814097" cy="4226872"/>
          </a:xfrm>
          <a:prstGeom prst="rect">
            <a:avLst/>
          </a:prstGeom>
        </p:spPr>
      </p:pic>
      <p:sp>
        <p:nvSpPr>
          <p:cNvPr id="5" name="文本框 8"/>
          <p:cNvSpPr txBox="1"/>
          <p:nvPr/>
        </p:nvSpPr>
        <p:spPr>
          <a:xfrm>
            <a:off x="6413423" y="3733613"/>
            <a:ext cx="3076805" cy="959237"/>
          </a:xfrm>
          <a:prstGeom prst="rect">
            <a:avLst/>
          </a:prstGeom>
        </p:spPr>
        <p:txBody>
          <a:bodyPr vert="horz" lIns="91440" tIns="45720" rIns="91440" bIns="45720" rtlCol="0">
            <a:normAutofit/>
          </a:bodyPr>
          <a:lstStyle>
            <a:defPPr>
              <a:defRPr lang="zh-CN"/>
            </a:defPPr>
            <a:lvl1pPr indent="0">
              <a:lnSpc>
                <a:spcPct val="10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Wingdings" panose="05000000000000000000" pitchFamily="2" charset="2"/>
              </a:rPr>
              <a:t> </a:t>
            </a:r>
            <a:r>
              <a:rPr lang="en-US" altLang="zh-CN" dirty="0"/>
              <a:t>Single-breasted</a:t>
            </a:r>
            <a:endParaRPr lang="zh-CN" altLang="en-US" dirty="0"/>
          </a:p>
        </p:txBody>
      </p:sp>
      <p:sp>
        <p:nvSpPr>
          <p:cNvPr id="6" name="文本框 10"/>
          <p:cNvSpPr txBox="1"/>
          <p:nvPr/>
        </p:nvSpPr>
        <p:spPr>
          <a:xfrm>
            <a:off x="6413422" y="3044761"/>
            <a:ext cx="3716000" cy="595083"/>
          </a:xfrm>
          <a:prstGeom prst="rect">
            <a:avLst/>
          </a:prstGeom>
        </p:spPr>
        <p:txBody>
          <a:bodyPr vert="horz" lIns="91440" tIns="45720" rIns="91440" bIns="45720" rtlCol="0">
            <a:normAutofit/>
          </a:bodyPr>
          <a:lstStyle>
            <a:defPPr>
              <a:defRPr lang="zh-CN"/>
            </a:defPPr>
            <a:lvl1pPr indent="0">
              <a:lnSpc>
                <a:spcPct val="10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Wingdings" panose="05000000000000000000" pitchFamily="2" charset="2"/>
              </a:rPr>
              <a:t> V-shaped collar</a:t>
            </a:r>
            <a:endParaRPr lang="en-US" altLang="zh-CN" dirty="0"/>
          </a:p>
        </p:txBody>
      </p:sp>
      <p:sp>
        <p:nvSpPr>
          <p:cNvPr id="7" name="文本框 11"/>
          <p:cNvSpPr txBox="1"/>
          <p:nvPr/>
        </p:nvSpPr>
        <p:spPr>
          <a:xfrm>
            <a:off x="6413423" y="5033416"/>
            <a:ext cx="3507373" cy="688852"/>
          </a:xfrm>
          <a:prstGeom prst="rect">
            <a:avLst/>
          </a:prstGeom>
        </p:spPr>
        <p:txBody>
          <a:bodyPr vert="horz" lIns="91440" tIns="45720" rIns="91440" bIns="45720" rtlCol="0">
            <a:normAutofit/>
          </a:bodyPr>
          <a:lstStyle>
            <a:defPPr>
              <a:defRPr lang="zh-CN"/>
            </a:defPPr>
            <a:lvl1pPr indent="0">
              <a:lnSpc>
                <a:spcPct val="10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Wingdings" panose="05000000000000000000" pitchFamily="2" charset="2"/>
              </a:rPr>
              <a:t> Straight leg</a:t>
            </a:r>
            <a:endParaRPr lang="en-US" altLang="zh-CN" dirty="0"/>
          </a:p>
          <a:p>
            <a:endParaRPr lang="zh-CN" altLang="en-US" dirty="0"/>
          </a:p>
        </p:txBody>
      </p:sp>
      <p:sp>
        <p:nvSpPr>
          <p:cNvPr id="8" name="文本框 12"/>
          <p:cNvSpPr txBox="1"/>
          <p:nvPr/>
        </p:nvSpPr>
        <p:spPr>
          <a:xfrm>
            <a:off x="6413423" y="5722267"/>
            <a:ext cx="1186543" cy="461665"/>
          </a:xfrm>
          <a:prstGeom prst="rect">
            <a:avLst/>
          </a:prstGeom>
        </p:spPr>
        <p:txBody>
          <a:bodyPr vert="horz" lIns="91440" tIns="45720" rIns="91440" bIns="45720" rtlCol="0">
            <a:normAutofit/>
          </a:bodyPr>
          <a:lstStyle>
            <a:defPPr>
              <a:defRPr lang="zh-CN"/>
            </a:defPPr>
            <a:lvl1pPr indent="0">
              <a:lnSpc>
                <a:spcPct val="100000"/>
              </a:lnSpc>
              <a:spcBef>
                <a:spcPts val="1000"/>
              </a:spcBef>
              <a:buFont typeface="Arial" panose="020B0604020202020204" pitchFamily="34" charset="0"/>
              <a:buNone/>
              <a:defRPr sz="24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sym typeface="Wingdings" panose="05000000000000000000" pitchFamily="2" charset="2"/>
              </a:rPr>
              <a:t> Long</a:t>
            </a:r>
            <a:endParaRPr lang="zh-CN" altLang="en-US" dirty="0"/>
          </a:p>
        </p:txBody>
      </p:sp>
      <p:pic>
        <p:nvPicPr>
          <p:cNvPr id="9" name="图片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288" y="1556572"/>
            <a:ext cx="5280025" cy="175724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Construction (Details)</a:t>
            </a:r>
            <a:endParaRPr lang="zh-CN" altLang="en-US" dirty="0"/>
          </a:p>
        </p:txBody>
      </p:sp>
      <p:sp>
        <p:nvSpPr>
          <p:cNvPr id="3" name="内容占位符 2"/>
          <p:cNvSpPr>
            <a:spLocks noGrp="1"/>
          </p:cNvSpPr>
          <p:nvPr>
            <p:ph idx="1"/>
          </p:nvPr>
        </p:nvSpPr>
        <p:spPr>
          <a:xfrm>
            <a:off x="838200" y="1825625"/>
            <a:ext cx="10515600" cy="4996864"/>
          </a:xfrm>
        </p:spPr>
        <p:txBody>
          <a:bodyPr>
            <a:normAutofit/>
          </a:bodyPr>
          <a:lstStyle/>
          <a:p>
            <a:pPr>
              <a:lnSpc>
                <a:spcPct val="100000"/>
              </a:lnSpc>
            </a:pPr>
            <a:r>
              <a:rPr lang="en-US" altLang="zh-CN" dirty="0"/>
              <a:t>Fashion style feature.</a:t>
            </a:r>
          </a:p>
          <a:p>
            <a:pPr lvl="1">
              <a:lnSpc>
                <a:spcPct val="100000"/>
              </a:lnSpc>
            </a:pPr>
            <a:r>
              <a:rPr lang="en-US" altLang="zh-CN" sz="2800" dirty="0"/>
              <a:t>For the annotation of fashion styles, we provide the FSS for the annotators, who are well trained with our annotation tool. </a:t>
            </a:r>
          </a:p>
          <a:p>
            <a:pPr lvl="1">
              <a:lnSpc>
                <a:spcPct val="100000"/>
              </a:lnSpc>
            </a:pPr>
            <a:r>
              <a:rPr lang="en-US" altLang="zh-CN" sz="2800" dirty="0"/>
              <a:t>For each image, they choose a style section in FSS at first, and then determine a specific coordinate for the image according to the distribution of fashion style words. </a:t>
            </a:r>
          </a:p>
          <a:p>
            <a:pPr lvl="1">
              <a:lnSpc>
                <a:spcPct val="100000"/>
              </a:lnSpc>
            </a:pPr>
            <a:r>
              <a:rPr lang="en-US" altLang="zh-CN" sz="2800" dirty="0"/>
              <a:t>For coordinates in the FSS, both warm-cool and soft-hard coordinate values range in [-1, +1] and the granularity of each dimension is 0.001.</a:t>
            </a:r>
            <a:endParaRPr lang="zh-CN" alt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Dataset Construction (Details)</a:t>
            </a:r>
            <a:endParaRPr lang="zh-CN" altLang="en-US" dirty="0"/>
          </a:p>
        </p:txBody>
      </p:sp>
      <p:sp>
        <p:nvSpPr>
          <p:cNvPr id="3" name="内容占位符 2"/>
          <p:cNvSpPr>
            <a:spLocks noGrp="1"/>
          </p:cNvSpPr>
          <p:nvPr>
            <p:ph idx="1"/>
          </p:nvPr>
        </p:nvSpPr>
        <p:spPr>
          <a:xfrm>
            <a:off x="838200" y="1825625"/>
            <a:ext cx="10515600" cy="4286651"/>
          </a:xfrm>
        </p:spPr>
        <p:txBody>
          <a:bodyPr>
            <a:normAutofit/>
          </a:bodyPr>
          <a:lstStyle/>
          <a:p>
            <a:pPr>
              <a:lnSpc>
                <a:spcPct val="100000"/>
              </a:lnSpc>
            </a:pPr>
            <a:r>
              <a:rPr lang="en-US" altLang="zh-CN" dirty="0"/>
              <a:t>For all the annotation features above, 20 annotators (10 males and 10 females) are invited to finish the annotation task. </a:t>
            </a:r>
          </a:p>
          <a:p>
            <a:pPr>
              <a:lnSpc>
                <a:spcPct val="100000"/>
              </a:lnSpc>
            </a:pPr>
            <a:r>
              <a:rPr lang="en-US" altLang="zh-CN" dirty="0"/>
              <a:t>To guarantee the reliability of annotated features, we require every annotator to achieve the relative accuracy of 95% on every annotation task.</a:t>
            </a:r>
          </a:p>
          <a:p>
            <a:pPr>
              <a:lnSpc>
                <a:spcPct val="100000"/>
              </a:lnSpc>
            </a:pPr>
            <a:r>
              <a:rPr lang="en-US" altLang="zh-CN" dirty="0"/>
              <a:t>Each attribute of each image is annotated by 3 different annotators, and the final results are voted or averaged by the original 3 results.</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Bimodal Correlative Deep </a:t>
            </a:r>
            <a:r>
              <a:rPr lang="en-US" altLang="zh-CN" dirty="0" err="1"/>
              <a:t>Autoencoder</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a:t>We propose a fashion-oriented multimodal deep learning based model, Bimodal Correlative Deep </a:t>
            </a:r>
            <a:r>
              <a:rPr lang="en-US" altLang="zh-CN" dirty="0" err="1"/>
              <a:t>Autoencoder</a:t>
            </a:r>
            <a:r>
              <a:rPr lang="en-US" altLang="zh-CN" dirty="0"/>
              <a:t> (BCDA), connected with regression models to implement the task of mapping visual features to FSS. </a:t>
            </a:r>
          </a:p>
          <a:p>
            <a:pPr>
              <a:lnSpc>
                <a:spcPct val="100000"/>
              </a:lnSpc>
            </a:pPr>
            <a:r>
              <a:rPr lang="en-US" altLang="zh-CN" dirty="0"/>
              <a:t>Specifically, leveraging the shared representation learned by the multimodal strategy, BCDA can make full use of the internal correlation between tops and bottoms, and resolve the issue of clothing collocation.</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204359" cy="1325563"/>
          </a:xfrm>
        </p:spPr>
        <p:txBody>
          <a:bodyPr/>
          <a:lstStyle/>
          <a:p>
            <a:r>
              <a:rPr lang="en-US" altLang="zh-CN" dirty="0"/>
              <a:t>Bimodal Correlative Deep </a:t>
            </a:r>
            <a:r>
              <a:rPr lang="en-US" altLang="zh-CN" dirty="0" err="1"/>
              <a:t>Autoencoder</a:t>
            </a:r>
            <a:r>
              <a:rPr lang="en-US" altLang="zh-CN" dirty="0"/>
              <a:t> (Details)</a:t>
            </a:r>
            <a:endParaRPr lang="zh-CN" altLang="en-US" dirty="0"/>
          </a:p>
        </p:txBody>
      </p:sp>
      <p:sp>
        <p:nvSpPr>
          <p:cNvPr id="3" name="内容占位符 2"/>
          <p:cNvSpPr>
            <a:spLocks noGrp="1"/>
          </p:cNvSpPr>
          <p:nvPr>
            <p:ph idx="1"/>
          </p:nvPr>
        </p:nvSpPr>
        <p:spPr>
          <a:xfrm>
            <a:off x="838200" y="1825624"/>
            <a:ext cx="10515600" cy="5032376"/>
          </a:xfrm>
        </p:spPr>
        <p:txBody>
          <a:bodyPr>
            <a:normAutofit/>
          </a:bodyPr>
          <a:lstStyle/>
          <a:p>
            <a:pPr>
              <a:lnSpc>
                <a:spcPct val="100000"/>
              </a:lnSpc>
            </a:pPr>
            <a:r>
              <a:rPr lang="en-US" altLang="zh-CN" dirty="0"/>
              <a:t>Although the traditional Deep </a:t>
            </a:r>
            <a:r>
              <a:rPr lang="en-US" altLang="zh-CN" dirty="0" err="1"/>
              <a:t>Autoencoder</a:t>
            </a:r>
            <a:r>
              <a:rPr lang="en-US" altLang="zh-CN" dirty="0"/>
              <a:t> (DA) is an approach to feature learning, it cannot make use of the internal correlation between top and bottom clothing. Thus we take two strategies to resolve this issue: </a:t>
            </a:r>
          </a:p>
          <a:p>
            <a:pPr>
              <a:lnSpc>
                <a:spcPct val="100000"/>
              </a:lnSpc>
            </a:pPr>
            <a:r>
              <a:rPr lang="en-US" altLang="zh-CN" dirty="0"/>
              <a:t>1) We adopt a multimodal deep learning model, Bimodal Deep </a:t>
            </a:r>
            <a:r>
              <a:rPr lang="en-US" altLang="zh-CN" dirty="0" err="1"/>
              <a:t>Autoencoder</a:t>
            </a:r>
            <a:r>
              <a:rPr lang="en-US" altLang="zh-CN" dirty="0"/>
              <a:t> (BDA), and adapt it for fashion-oriented feature learning. Regarding tops and bottoms as two modals of clothing collocations, the shared representation learned from BDA can be regarded as the new feature representation, which serves as the input of the regression model. </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65125"/>
            <a:ext cx="11204359" cy="1325563"/>
          </a:xfrm>
        </p:spPr>
        <p:txBody>
          <a:bodyPr/>
          <a:lstStyle/>
          <a:p>
            <a:r>
              <a:rPr lang="en-US" altLang="zh-CN" dirty="0"/>
              <a:t>Bimodal Correlative Deep </a:t>
            </a:r>
            <a:r>
              <a:rPr lang="en-US" altLang="zh-CN" dirty="0" err="1"/>
              <a:t>Autoencoder</a:t>
            </a:r>
            <a:r>
              <a:rPr lang="en-US" altLang="zh-CN" dirty="0"/>
              <a:t> (Details)</a:t>
            </a:r>
            <a:endParaRPr lang="zh-CN" altLang="en-US" dirty="0"/>
          </a:p>
        </p:txBody>
      </p:sp>
      <p:sp>
        <p:nvSpPr>
          <p:cNvPr id="3" name="内容占位符 2"/>
          <p:cNvSpPr>
            <a:spLocks noGrp="1"/>
          </p:cNvSpPr>
          <p:nvPr>
            <p:ph idx="1"/>
          </p:nvPr>
        </p:nvSpPr>
        <p:spPr>
          <a:xfrm>
            <a:off x="838200" y="1825624"/>
            <a:ext cx="10515600" cy="5089525"/>
          </a:xfrm>
        </p:spPr>
        <p:txBody>
          <a:bodyPr>
            <a:normAutofit/>
          </a:bodyPr>
          <a:lstStyle/>
          <a:p>
            <a:pPr>
              <a:lnSpc>
                <a:spcPct val="100000"/>
              </a:lnSpc>
            </a:pPr>
            <a:r>
              <a:rPr lang="en-US" altLang="zh-CN" dirty="0"/>
              <a:t>2) It is observed that for different categories (e.g. suit, coat, leggings, etc.), even clothing images with similar visual features can present different fashion effects, showing that fashion styles are influenced by clothing categories. So we take clothing categories as correlative labels, and promote the BDA to a novel structure named Bimodal Correlative Deep </a:t>
            </a:r>
            <a:r>
              <a:rPr lang="en-US" altLang="zh-CN" dirty="0" err="1"/>
              <a:t>Autoencoder</a:t>
            </a:r>
            <a:r>
              <a:rPr lang="en-US" altLang="zh-CN" dirty="0"/>
              <a:t> (BCDA).</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233638" cy="1325563"/>
          </a:xfrm>
        </p:spPr>
        <p:txBody>
          <a:bodyPr/>
          <a:lstStyle/>
          <a:p>
            <a:r>
              <a:rPr lang="en-US" altLang="zh-CN" dirty="0"/>
              <a:t>Bimodal Correlative Deep </a:t>
            </a:r>
            <a:r>
              <a:rPr lang="en-US" altLang="zh-CN" dirty="0" err="1"/>
              <a:t>Autoencoder</a:t>
            </a:r>
            <a:r>
              <a:rPr lang="en-US" altLang="zh-CN" dirty="0"/>
              <a:t> (Details)</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a:t>The structure of BCDA.</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445" y="2385666"/>
            <a:ext cx="8122550" cy="442991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204359" cy="1325563"/>
          </a:xfrm>
        </p:spPr>
        <p:txBody>
          <a:bodyPr/>
          <a:lstStyle/>
          <a:p>
            <a:r>
              <a:rPr lang="en-US" altLang="zh-CN" dirty="0"/>
              <a:t>Bimodal Correlative Deep </a:t>
            </a:r>
            <a:r>
              <a:rPr lang="en-US" altLang="zh-CN" dirty="0" err="1"/>
              <a:t>Autoencoder</a:t>
            </a:r>
            <a:r>
              <a:rPr lang="en-US" altLang="zh-CN" dirty="0"/>
              <a:t> (Details)</a:t>
            </a:r>
            <a:endParaRPr lang="zh-CN" altLang="en-US" dirty="0"/>
          </a:p>
        </p:txBody>
      </p:sp>
      <p:pic>
        <p:nvPicPr>
          <p:cNvPr id="4" name="内容占位符 3" descr="屏幕剪辑"/>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08850" y="1967729"/>
            <a:ext cx="5883150" cy="4092295"/>
          </a:xfrm>
        </p:spPr>
      </p:pic>
      <p:sp>
        <p:nvSpPr>
          <p:cNvPr id="5" name="内容占位符 2"/>
          <p:cNvSpPr txBox="1"/>
          <p:nvPr/>
        </p:nvSpPr>
        <p:spPr>
          <a:xfrm>
            <a:off x="838200" y="1825624"/>
            <a:ext cx="4992149" cy="4910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a:t>Algorithm details of BCDA.</a:t>
            </a:r>
          </a:p>
          <a:p>
            <a:pPr>
              <a:lnSpc>
                <a:spcPct val="100000"/>
              </a:lnSpc>
            </a:pPr>
            <a:r>
              <a:rPr lang="en-US" altLang="zh-CN" dirty="0"/>
              <a:t>Cost function:</a:t>
            </a:r>
          </a:p>
          <a:p>
            <a:pPr marL="0" indent="0">
              <a:lnSpc>
                <a:spcPct val="100000"/>
              </a:lnSpc>
              <a:buNone/>
            </a:pPr>
            <a:endParaRPr lang="en-US" altLang="zh-CN" dirty="0"/>
          </a:p>
          <a:p>
            <a:pPr marL="0" indent="0">
              <a:lnSpc>
                <a:spcPct val="100000"/>
              </a:lnSpc>
              <a:buNone/>
            </a:pPr>
            <a:endParaRPr lang="en-US" altLang="zh-CN" dirty="0"/>
          </a:p>
          <a:p>
            <a:pPr marL="0" indent="0">
              <a:lnSpc>
                <a:spcPct val="100000"/>
              </a:lnSpc>
              <a:buNone/>
            </a:pPr>
            <a:endParaRPr lang="en-US" altLang="zh-CN" dirty="0"/>
          </a:p>
          <a:p>
            <a:pPr>
              <a:lnSpc>
                <a:spcPct val="100000"/>
              </a:lnSpc>
            </a:pPr>
            <a:r>
              <a:rPr lang="en-US" altLang="zh-CN" dirty="0"/>
              <a:t>The optimization method we adopt is Stochastic Gradient Descent Algorithm.</a:t>
            </a:r>
            <a:endParaRPr lang="zh-CN" altLang="en-US" dirty="0"/>
          </a:p>
        </p:txBody>
      </p:sp>
      <p:pic>
        <p:nvPicPr>
          <p:cNvPr id="6" name="图片 5" descr="屏幕剪辑"/>
          <p:cNvPicPr>
            <a:picLocks noChangeAspect="1"/>
          </p:cNvPicPr>
          <p:nvPr/>
        </p:nvPicPr>
        <p:blipFill rotWithShape="1">
          <a:blip r:embed="rId4" cstate="print">
            <a:extLst>
              <a:ext uri="{28A0092B-C50C-407E-A947-70E740481C1C}">
                <a14:useLocalDpi xmlns:a14="http://schemas.microsoft.com/office/drawing/2010/main" val="0"/>
              </a:ext>
            </a:extLst>
          </a:blip>
          <a:srcRect l="3122" r="8513"/>
          <a:stretch>
            <a:fillRect/>
          </a:stretch>
        </p:blipFill>
        <p:spPr>
          <a:xfrm>
            <a:off x="947953" y="3061954"/>
            <a:ext cx="5000003" cy="14555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74825" y="6381750"/>
            <a:ext cx="8621713" cy="337185"/>
          </a:xfrm>
          <a:prstGeom prst="rect">
            <a:avLst/>
          </a:prstGeom>
        </p:spPr>
        <p:txBody>
          <a:bodyPr>
            <a:spAutoFit/>
          </a:bodyPr>
          <a:lstStyle/>
          <a:p>
            <a:pPr eaLnBrk="1" hangingPunct="1">
              <a:defRPr/>
            </a:pPr>
            <a:r>
              <a:rPr lang="en-US" altLang="zh-CN" sz="1600" dirty="0" err="1">
                <a:latin typeface="Times New Roman" panose="02020603050405020304"/>
                <a:ea typeface="微软雅黑 Light" panose="020B0502040204020203" pitchFamily="34" charset="-122"/>
              </a:rPr>
              <a:t>Jia</a:t>
            </a:r>
            <a:r>
              <a:rPr lang="en-US" altLang="zh-CN" sz="1600" dirty="0">
                <a:latin typeface="Times New Roman" panose="02020603050405020304"/>
                <a:ea typeface="微软雅黑 Light" panose="020B0502040204020203" pitchFamily="34" charset="-122"/>
              </a:rPr>
              <a:t> </a:t>
            </a:r>
            <a:r>
              <a:rPr lang="en-US" altLang="zh-CN" sz="1600" dirty="0" err="1">
                <a:latin typeface="Times New Roman" panose="02020603050405020304"/>
                <a:ea typeface="微软雅黑 Light" panose="020B0502040204020203" pitchFamily="34" charset="-122"/>
              </a:rPr>
              <a:t>Jia</a:t>
            </a:r>
            <a:r>
              <a:rPr lang="en-US" altLang="zh-CN" sz="1600" dirty="0">
                <a:latin typeface="Times New Roman" panose="02020603050405020304"/>
                <a:ea typeface="微软雅黑 Light" panose="020B0502040204020203" pitchFamily="34" charset="-122"/>
              </a:rPr>
              <a:t>, </a:t>
            </a:r>
            <a:r>
              <a:rPr lang="en-US" altLang="zh-CN" sz="1600" dirty="0" err="1">
                <a:latin typeface="Times New Roman" panose="02020603050405020304"/>
                <a:ea typeface="微软雅黑 Light" panose="020B0502040204020203" pitchFamily="34" charset="-122"/>
              </a:rPr>
              <a:t>etc</a:t>
            </a:r>
            <a:r>
              <a:rPr lang="en-US" altLang="zh-CN" sz="1600" dirty="0">
                <a:latin typeface="Times New Roman" panose="02020603050405020304"/>
                <a:ea typeface="微软雅黑 Light" panose="020B0502040204020203" pitchFamily="34" charset="-122"/>
              </a:rPr>
              <a:t>,. Learning to Appreciate the Aesthetic Effects of Clothing, AAAI 2016</a:t>
            </a:r>
            <a:endParaRPr lang="zh-CN" altLang="en-US" sz="1600" dirty="0">
              <a:latin typeface="Times New Roman" panose="02020603050405020304"/>
              <a:ea typeface="微软雅黑 Light" panose="020B0502040204020203" pitchFamily="34" charset="-122"/>
            </a:endParaRPr>
          </a:p>
        </p:txBody>
      </p:sp>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00480" y="1350645"/>
            <a:ext cx="10231755" cy="462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1272540" y="386080"/>
            <a:ext cx="9906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b="1" dirty="0">
                <a:solidFill>
                  <a:schemeClr val="tx1"/>
                </a:solidFill>
                <a:latin typeface="+mn-lt"/>
                <a:ea typeface="微软雅黑 Light" panose="020B0502040204020203" pitchFamily="34" charset="-122"/>
              </a:rPr>
              <a:t>Learning to Appreciate the Aesthetic Effects of Clothing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p:txBody>
          <a:bodyPr/>
          <a:lstStyle/>
          <a:p>
            <a:pPr>
              <a:lnSpc>
                <a:spcPct val="100000"/>
              </a:lnSpc>
            </a:pPr>
            <a:r>
              <a:rPr lang="en-US" altLang="zh-CN" dirty="0"/>
              <a:t>Metric</a:t>
            </a:r>
          </a:p>
          <a:p>
            <a:pPr lvl="1">
              <a:lnSpc>
                <a:spcPct val="100000"/>
              </a:lnSpc>
            </a:pPr>
            <a:r>
              <a:rPr lang="en-US" altLang="zh-CN" sz="2800" dirty="0"/>
              <a:t>To evaluate the mapping effects between visual features and coordinate values in FSS, we calculate the error between predicted coordinate values and annotated coordinate values. </a:t>
            </a:r>
          </a:p>
          <a:p>
            <a:pPr lvl="1">
              <a:lnSpc>
                <a:spcPct val="100000"/>
              </a:lnSpc>
            </a:pPr>
            <a:r>
              <a:rPr lang="en-US" altLang="zh-CN" sz="2800" dirty="0"/>
              <a:t>The error is measured by mean squared error (MSE). </a:t>
            </a:r>
          </a:p>
          <a:p>
            <a:pPr marL="457200" lvl="1" indent="0">
              <a:lnSpc>
                <a:spcPct val="100000"/>
              </a:lnSpc>
              <a:buNone/>
            </a:pPr>
            <a:endParaRPr lang="en-US" altLang="zh-CN" sz="2800" dirty="0"/>
          </a:p>
          <a:p>
            <a:pPr marL="457200" lvl="1" indent="0">
              <a:lnSpc>
                <a:spcPct val="100000"/>
              </a:lnSpc>
              <a:buNone/>
            </a:pPr>
            <a:endParaRPr lang="en-US" altLang="zh-CN" sz="2800" dirty="0"/>
          </a:p>
          <a:p>
            <a:pPr lvl="1">
              <a:lnSpc>
                <a:spcPct val="100000"/>
              </a:lnSpc>
            </a:pPr>
            <a:r>
              <a:rPr lang="en-US" altLang="zh-CN" sz="2800" dirty="0"/>
              <a:t>All the experiments are performed on 5-folder cross-validation.</a:t>
            </a:r>
            <a:endParaRPr lang="zh-CN" altLang="en-US" sz="2800" dirty="0"/>
          </a:p>
        </p:txBody>
      </p:sp>
      <p:pic>
        <p:nvPicPr>
          <p:cNvPr id="4" name="图片 3"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2431" y="4191895"/>
            <a:ext cx="3050411" cy="89602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a:xfrm>
            <a:off x="838200" y="1825624"/>
            <a:ext cx="7752127" cy="5032376"/>
          </a:xfrm>
        </p:spPr>
        <p:txBody>
          <a:bodyPr>
            <a:normAutofit/>
          </a:bodyPr>
          <a:lstStyle/>
          <a:p>
            <a:pPr>
              <a:lnSpc>
                <a:spcPct val="100000"/>
              </a:lnSpc>
            </a:pPr>
            <a:r>
              <a:rPr lang="en-US" altLang="zh-CN" dirty="0"/>
              <a:t>Performance of different </a:t>
            </a:r>
            <a:r>
              <a:rPr lang="en-US" altLang="zh-CN" dirty="0" err="1"/>
              <a:t>autoencoders</a:t>
            </a:r>
            <a:r>
              <a:rPr lang="en-US" altLang="zh-CN" sz="2800" dirty="0"/>
              <a:t>.</a:t>
            </a:r>
          </a:p>
          <a:p>
            <a:pPr lvl="1">
              <a:lnSpc>
                <a:spcPct val="100000"/>
              </a:lnSpc>
            </a:pPr>
            <a:r>
              <a:rPr lang="en-US" altLang="zh-CN" dirty="0"/>
              <a:t>Using the same regression model Support Vector Machine (SVM), we compare the proposed BCDA with other different </a:t>
            </a:r>
            <a:r>
              <a:rPr lang="en-US" altLang="zh-CN" dirty="0" err="1"/>
              <a:t>autoencoder</a:t>
            </a:r>
            <a:r>
              <a:rPr lang="en-US" altLang="zh-CN" dirty="0"/>
              <a:t> settings. </a:t>
            </a:r>
          </a:p>
          <a:p>
            <a:pPr lvl="1">
              <a:lnSpc>
                <a:spcPct val="100000"/>
              </a:lnSpc>
            </a:pPr>
            <a:r>
              <a:rPr lang="en-US" altLang="zh-CN" dirty="0"/>
              <a:t>The bimodal strategy (with/without “B”) takes effect, which indicates that top and bottom do have a correlation at feature level. </a:t>
            </a:r>
          </a:p>
          <a:p>
            <a:pPr lvl="1">
              <a:lnSpc>
                <a:spcPct val="100000"/>
              </a:lnSpc>
            </a:pPr>
            <a:r>
              <a:rPr lang="en-US" altLang="zh-CN" dirty="0"/>
              <a:t>The correlative-label strategy (with/without “C”) contributes to the result too, proving that clothing categories have impact on fashion styles indeed. </a:t>
            </a:r>
            <a:endParaRPr lang="zh-CN" altLang="en-US" dirty="0"/>
          </a:p>
        </p:txBody>
      </p:sp>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7272" y="2206624"/>
            <a:ext cx="3068540" cy="219115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a:xfrm>
            <a:off x="838200" y="1825624"/>
            <a:ext cx="8180294" cy="4364506"/>
          </a:xfrm>
        </p:spPr>
        <p:txBody>
          <a:bodyPr>
            <a:normAutofit/>
          </a:bodyPr>
          <a:lstStyle/>
          <a:p>
            <a:pPr>
              <a:lnSpc>
                <a:spcPct val="100000"/>
              </a:lnSpc>
            </a:pPr>
            <a:r>
              <a:rPr lang="en-US" altLang="zh-CN" dirty="0"/>
              <a:t>Performance of different regression models.</a:t>
            </a:r>
          </a:p>
          <a:p>
            <a:pPr lvl="1">
              <a:lnSpc>
                <a:spcPct val="100000"/>
              </a:lnSpc>
            </a:pPr>
            <a:r>
              <a:rPr lang="en-US" altLang="zh-CN" dirty="0"/>
              <a:t>Using the proposed BCDA, we also make several comparisons among different regression models including Decision Tree (D-Tree), K-Nearest Neighbors (KNN), Deep Neural Network (DNN), Linear Regression (LR), and Support Vector Machine (SVM). </a:t>
            </a:r>
          </a:p>
          <a:p>
            <a:pPr lvl="1">
              <a:lnSpc>
                <a:spcPct val="100000"/>
              </a:lnSpc>
            </a:pPr>
            <a:r>
              <a:rPr lang="en-US" altLang="zh-CN" dirty="0"/>
              <a:t>D-Tree and KNN have the worst performance, while LR and SVM prove to be effective regression models in our task. </a:t>
            </a:r>
          </a:p>
          <a:p>
            <a:pPr lvl="1">
              <a:lnSpc>
                <a:spcPct val="100000"/>
              </a:lnSpc>
            </a:pPr>
            <a:r>
              <a:rPr lang="en-US" altLang="zh-CN" dirty="0"/>
              <a:t>In the following experiments and demonstrations, we take the best performing SVM as the regression model.</a:t>
            </a:r>
            <a:endParaRPr lang="zh-CN" altLang="en-US" sz="2400" dirty="0"/>
          </a:p>
        </p:txBody>
      </p:sp>
      <p:pic>
        <p:nvPicPr>
          <p:cNvPr id="7" name="图片 6"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2912" y="2090158"/>
            <a:ext cx="2761158" cy="205153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a:xfrm>
            <a:off x="838200" y="1825624"/>
            <a:ext cx="6544235" cy="4364506"/>
          </a:xfrm>
        </p:spPr>
        <p:txBody>
          <a:bodyPr>
            <a:normAutofit/>
          </a:bodyPr>
          <a:lstStyle/>
          <a:p>
            <a:pPr>
              <a:lnSpc>
                <a:spcPct val="100000"/>
              </a:lnSpc>
            </a:pPr>
            <a:r>
              <a:rPr lang="en-US" altLang="zh-CN" dirty="0"/>
              <a:t>Contribution of top and bottom features.</a:t>
            </a:r>
          </a:p>
          <a:p>
            <a:pPr lvl="1">
              <a:lnSpc>
                <a:spcPct val="100000"/>
              </a:lnSpc>
            </a:pPr>
            <a:r>
              <a:rPr lang="en-US" altLang="zh-CN" sz="2800" dirty="0"/>
              <a:t>Top features contribute more than bottom features, which is in accordance with our ordinary feelings that tops count more in clothing collocation. </a:t>
            </a:r>
            <a:endParaRPr lang="zh-CN" altLang="en-US" sz="18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1705" y="1833372"/>
            <a:ext cx="4258355" cy="37283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a:xfrm>
            <a:off x="838200" y="1825624"/>
            <a:ext cx="6665259" cy="4364506"/>
          </a:xfrm>
        </p:spPr>
        <p:txBody>
          <a:bodyPr>
            <a:normAutofit/>
          </a:bodyPr>
          <a:lstStyle/>
          <a:p>
            <a:pPr>
              <a:lnSpc>
                <a:spcPct val="100000"/>
              </a:lnSpc>
            </a:pPr>
            <a:r>
              <a:rPr lang="en-US" altLang="zh-CN" dirty="0"/>
              <a:t>Contribution of color and pattern features.</a:t>
            </a:r>
          </a:p>
          <a:p>
            <a:pPr lvl="1">
              <a:lnSpc>
                <a:spcPct val="100000"/>
              </a:lnSpc>
            </a:pPr>
            <a:r>
              <a:rPr lang="en-US" altLang="zh-CN" sz="2800" dirty="0"/>
              <a:t>It shows that pattern features perform better than color features, probably because patterns' combination has more influence on fashion collocations.</a:t>
            </a:r>
            <a:endParaRPr lang="zh-CN" altLang="en-US" sz="14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745" y="1842711"/>
            <a:ext cx="4056610" cy="35441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a:xfrm>
            <a:off x="838200" y="1825624"/>
            <a:ext cx="7082118" cy="4364506"/>
          </a:xfrm>
        </p:spPr>
        <p:txBody>
          <a:bodyPr>
            <a:normAutofit/>
          </a:bodyPr>
          <a:lstStyle/>
          <a:p>
            <a:pPr>
              <a:lnSpc>
                <a:spcPct val="100000"/>
              </a:lnSpc>
            </a:pPr>
            <a:r>
              <a:rPr lang="en-US" altLang="zh-CN" dirty="0"/>
              <a:t>Training data size analyses.</a:t>
            </a:r>
          </a:p>
          <a:p>
            <a:pPr lvl="1">
              <a:lnSpc>
                <a:spcPct val="100000"/>
              </a:lnSpc>
            </a:pPr>
            <a:r>
              <a:rPr lang="en-US" altLang="zh-CN" sz="2800" dirty="0"/>
              <a:t>We can find that as the scale of training data increases the performance gets better. </a:t>
            </a:r>
          </a:p>
          <a:p>
            <a:pPr lvl="1">
              <a:lnSpc>
                <a:spcPct val="100000"/>
              </a:lnSpc>
            </a:pPr>
            <a:r>
              <a:rPr lang="en-US" altLang="zh-CN" sz="2800" dirty="0"/>
              <a:t>With the size over 25000, the performance almost reaches convergence. </a:t>
            </a:r>
          </a:p>
          <a:p>
            <a:pPr lvl="1">
              <a:lnSpc>
                <a:spcPct val="100000"/>
              </a:lnSpc>
            </a:pPr>
            <a:r>
              <a:rPr lang="en-US" altLang="zh-CN" sz="2800" dirty="0"/>
              <a:t>Therefore, the size of our whole dataset (32133) is a proper number. </a:t>
            </a:r>
            <a:endParaRPr lang="zh-CN" altLang="en-US" sz="105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5280" y="2132594"/>
            <a:ext cx="3818716" cy="267697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a:xfrm>
            <a:off x="838200" y="1825624"/>
            <a:ext cx="6665259" cy="4364506"/>
          </a:xfrm>
        </p:spPr>
        <p:txBody>
          <a:bodyPr>
            <a:normAutofit/>
          </a:bodyPr>
          <a:lstStyle/>
          <a:p>
            <a:pPr>
              <a:lnSpc>
                <a:spcPct val="100000"/>
              </a:lnSpc>
            </a:pPr>
            <a:r>
              <a:rPr lang="en-US" altLang="zh-CN" dirty="0"/>
              <a:t>Hidden layer number analyses.</a:t>
            </a:r>
          </a:p>
          <a:p>
            <a:pPr lvl="1">
              <a:lnSpc>
                <a:spcPct val="100000"/>
              </a:lnSpc>
            </a:pPr>
            <a:r>
              <a:rPr lang="en-US" altLang="zh-CN" dirty="0"/>
              <a:t>Theoretically, the description ability of BCDA can be improved by adding more layers.</a:t>
            </a:r>
          </a:p>
          <a:p>
            <a:pPr lvl="1">
              <a:lnSpc>
                <a:spcPct val="100000"/>
              </a:lnSpc>
            </a:pPr>
            <a:r>
              <a:rPr lang="en-US" altLang="zh-CN" dirty="0"/>
              <a:t>According to the figure, the performance do increase with layer number less than 5, but get worse after the number become larger because of overfitting. </a:t>
            </a:r>
          </a:p>
          <a:p>
            <a:pPr lvl="1">
              <a:lnSpc>
                <a:spcPct val="100000"/>
              </a:lnSpc>
            </a:pPr>
            <a:r>
              <a:rPr lang="en-US" altLang="zh-CN" dirty="0"/>
              <a:t>Therefore, we take 5 layers in our experiments. </a:t>
            </a:r>
            <a:endParaRPr lang="zh-CN" altLang="en-US" sz="1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8247" y="1948816"/>
            <a:ext cx="3977080" cy="27832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endParaRPr lang="zh-CN" altLang="en-US" dirty="0"/>
          </a:p>
        </p:txBody>
      </p:sp>
      <p:sp>
        <p:nvSpPr>
          <p:cNvPr id="3" name="内容占位符 2"/>
          <p:cNvSpPr>
            <a:spLocks noGrp="1"/>
          </p:cNvSpPr>
          <p:nvPr>
            <p:ph idx="1"/>
          </p:nvPr>
        </p:nvSpPr>
        <p:spPr>
          <a:xfrm>
            <a:off x="838200" y="1825624"/>
            <a:ext cx="10860464" cy="4829700"/>
          </a:xfrm>
        </p:spPr>
        <p:txBody>
          <a:bodyPr>
            <a:normAutofit/>
          </a:bodyPr>
          <a:lstStyle/>
          <a:p>
            <a:pPr>
              <a:lnSpc>
                <a:spcPct val="100000"/>
              </a:lnSpc>
            </a:pPr>
            <a:r>
              <a:rPr lang="en-US" altLang="zh-CN" dirty="0"/>
              <a:t>Data files</a:t>
            </a:r>
          </a:p>
          <a:p>
            <a:pPr lvl="1">
              <a:lnSpc>
                <a:spcPct val="100000"/>
              </a:lnSpc>
            </a:pPr>
            <a:r>
              <a:rPr lang="en-US" altLang="zh-CN" sz="2800" dirty="0"/>
              <a:t>fashion_train.csv: training data, 25706 rows * 139 cols</a:t>
            </a:r>
          </a:p>
          <a:p>
            <a:pPr lvl="1">
              <a:lnSpc>
                <a:spcPct val="100000"/>
              </a:lnSpc>
            </a:pPr>
            <a:r>
              <a:rPr lang="en-US" altLang="zh-CN" sz="2800" dirty="0"/>
              <a:t>fashion_test.csv: test data, 6427 rows * 139 cols</a:t>
            </a:r>
          </a:p>
          <a:p>
            <a:pPr lvl="1">
              <a:lnSpc>
                <a:spcPct val="100000"/>
              </a:lnSpc>
            </a:pPr>
            <a:r>
              <a:rPr lang="en-US" altLang="zh-CN" sz="2800" dirty="0"/>
              <a:t>feature_table.xlsx: definitions of every feature column</a:t>
            </a:r>
          </a:p>
          <a:p>
            <a:pPr>
              <a:lnSpc>
                <a:spcPct val="100000"/>
              </a:lnSpc>
            </a:pPr>
            <a:r>
              <a:rPr lang="en-US" altLang="zh-CN" dirty="0"/>
              <a:t>Data format</a:t>
            </a:r>
          </a:p>
          <a:p>
            <a:pPr lvl="1">
              <a:lnSpc>
                <a:spcPct val="100000"/>
              </a:lnSpc>
            </a:pPr>
            <a:r>
              <a:rPr lang="en-US" altLang="zh-CN" sz="2800" dirty="0"/>
              <a:t>Data have been randomly split into 4:1 ratio of training and test set</a:t>
            </a:r>
          </a:p>
          <a:p>
            <a:pPr lvl="1">
              <a:lnSpc>
                <a:spcPct val="100000"/>
              </a:lnSpc>
            </a:pPr>
            <a:r>
              <a:rPr lang="en-US" altLang="zh-CN" sz="2800" dirty="0"/>
              <a:t>The first 137 columns represent clothing visual features (Input)</a:t>
            </a:r>
          </a:p>
          <a:p>
            <a:pPr lvl="1">
              <a:lnSpc>
                <a:spcPct val="100000"/>
              </a:lnSpc>
            </a:pPr>
            <a:r>
              <a:rPr lang="en-US" altLang="zh-CN" sz="2800" dirty="0"/>
              <a:t>The last 2 columns represent fashion style feature (i.e. 2-dimendional coordinates on the Fashion Semantic Space) (Output)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endParaRPr lang="zh-CN" altLang="en-US" dirty="0"/>
          </a:p>
        </p:txBody>
      </p:sp>
      <p:sp>
        <p:nvSpPr>
          <p:cNvPr id="3" name="内容占位符 2"/>
          <p:cNvSpPr>
            <a:spLocks noGrp="1"/>
          </p:cNvSpPr>
          <p:nvPr>
            <p:ph idx="1"/>
          </p:nvPr>
        </p:nvSpPr>
        <p:spPr>
          <a:xfrm>
            <a:off x="838200" y="1825624"/>
            <a:ext cx="10515600" cy="639485"/>
          </a:xfrm>
        </p:spPr>
        <p:txBody>
          <a:bodyPr>
            <a:normAutofit/>
          </a:bodyPr>
          <a:lstStyle/>
          <a:p>
            <a:pPr>
              <a:lnSpc>
                <a:spcPct val="100000"/>
              </a:lnSpc>
            </a:pPr>
            <a:r>
              <a:rPr lang="en-US" altLang="zh-CN" dirty="0"/>
              <a:t>Step 1: Use original features to train a 5-layer </a:t>
            </a:r>
            <a:r>
              <a:rPr lang="en-US" altLang="zh-CN" dirty="0" err="1"/>
              <a:t>autoencoder</a:t>
            </a:r>
            <a:endParaRPr lang="en-US" altLang="zh-CN" dirty="0"/>
          </a:p>
        </p:txBody>
      </p:sp>
      <p:sp>
        <p:nvSpPr>
          <p:cNvPr id="4" name="椭圆 3"/>
          <p:cNvSpPr/>
          <p:nvPr/>
        </p:nvSpPr>
        <p:spPr>
          <a:xfrm>
            <a:off x="2323904" y="2465109"/>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323904" y="309827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323904" y="373144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323904" y="436461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323904" y="4997777"/>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447496" y="2465109"/>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8447496" y="309827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8447496" y="373144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447496" y="436461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447496" y="4997777"/>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897099" y="2782478"/>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897099" y="3415645"/>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897099" y="4048812"/>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897099" y="4681979"/>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009909" y="2782479"/>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009909" y="341564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009909" y="404881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009909" y="468198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436910" y="309827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436910" y="373144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436910" y="436461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3074218" y="3787246"/>
            <a:ext cx="488916" cy="2607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6" name="右箭头 25"/>
          <p:cNvSpPr/>
          <p:nvPr/>
        </p:nvSpPr>
        <p:spPr>
          <a:xfrm>
            <a:off x="4680501" y="3788003"/>
            <a:ext cx="495006" cy="2592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7" name="右箭头 26"/>
          <p:cNvSpPr/>
          <p:nvPr/>
        </p:nvSpPr>
        <p:spPr>
          <a:xfrm>
            <a:off x="6184175" y="3788003"/>
            <a:ext cx="507577" cy="2592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右箭头 27"/>
          <p:cNvSpPr/>
          <p:nvPr/>
        </p:nvSpPr>
        <p:spPr>
          <a:xfrm>
            <a:off x="7700420" y="3788003"/>
            <a:ext cx="486072" cy="2592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9" name="文本框 28"/>
          <p:cNvSpPr txBox="1"/>
          <p:nvPr/>
        </p:nvSpPr>
        <p:spPr>
          <a:xfrm>
            <a:off x="2928048" y="3113556"/>
            <a:ext cx="899234" cy="584775"/>
          </a:xfrm>
          <a:prstGeom prst="rect">
            <a:avLst/>
          </a:prstGeom>
          <a:noFill/>
        </p:spPr>
        <p:txBody>
          <a:bodyPr wrap="square" rtlCol="0">
            <a:spAutoFit/>
          </a:bodyPr>
          <a:lstStyle/>
          <a:p>
            <a:r>
              <a:rPr lang="en-US" altLang="zh-CN" sz="1600" dirty="0"/>
              <a:t>encoder_w1</a:t>
            </a:r>
            <a:endParaRPr lang="zh-CN" altLang="en-US" sz="1600" dirty="0"/>
          </a:p>
        </p:txBody>
      </p:sp>
      <mc:AlternateContent xmlns:mc="http://schemas.openxmlformats.org/markup-compatibility/2006" xmlns:a14="http://schemas.microsoft.com/office/drawing/2010/main">
        <mc:Choice Requires="a14">
          <p:sp>
            <p:nvSpPr>
              <p:cNvPr id="30" name="内容占位符 2"/>
              <p:cNvSpPr txBox="1">
                <a:spLocks/>
              </p:cNvSpPr>
              <p:nvPr/>
            </p:nvSpPr>
            <p:spPr>
              <a:xfrm>
                <a:off x="838200" y="5502111"/>
                <a:ext cx="10515600" cy="1417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a:t>Formula between layers: y = sigmoid(x * W + b)</a:t>
                </a:r>
              </a:p>
              <a:p>
                <a:pPr>
                  <a:lnSpc>
                    <a:spcPct val="100000"/>
                  </a:lnSpc>
                </a:pPr>
                <a:r>
                  <a:rPr lang="en-US" altLang="zh-CN" dirty="0"/>
                  <a:t>Sigmoid function: sigmoid(x) = </a:t>
                </a:r>
                <a14:m>
                  <m:oMath xmlns:m="http://schemas.openxmlformats.org/officeDocument/2006/math">
                    <m:f>
                      <m:fPr>
                        <m:ctrlPr>
                          <a:rPr lang="en-US" altLang="zh-CN" i="1" smtClean="0">
                            <a:latin typeface="Cambria Math" panose="02040503050406030204" pitchFamily="18" charset="0"/>
                          </a:rPr>
                        </m:ctrlPr>
                      </m:fPr>
                      <m:num>
                        <m:r>
                          <a:rPr lang="en-US" altLang="zh-CN" i="1" smtClean="0">
                            <a:latin typeface="Cambria Math" panose="02040503050406030204" pitchFamily="18" charset="0"/>
                          </a:rPr>
                          <m:t>1</m:t>
                        </m:r>
                      </m:num>
                      <m:den>
                        <m:r>
                          <a:rPr lang="en-US" altLang="zh-CN" i="1" smtClean="0">
                            <a:latin typeface="Cambria Math" panose="02040503050406030204" pitchFamily="18" charset="0"/>
                          </a:rPr>
                          <m:t>1+</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𝑒</m:t>
                            </m:r>
                          </m:e>
                          <m:sup>
                            <m:r>
                              <a:rPr lang="en-US" altLang="zh-CN" i="1" smtClean="0">
                                <a:latin typeface="Cambria Math" panose="02040503050406030204" pitchFamily="18" charset="0"/>
                              </a:rPr>
                              <m:t>−</m:t>
                            </m:r>
                            <m:r>
                              <a:rPr lang="en-US" altLang="zh-CN" i="1" smtClean="0">
                                <a:latin typeface="Cambria Math" panose="02040503050406030204" pitchFamily="18" charset="0"/>
                              </a:rPr>
                              <m:t>𝑥</m:t>
                            </m:r>
                          </m:sup>
                        </m:sSup>
                      </m:den>
                    </m:f>
                  </m:oMath>
                </a14:m>
                <a:endParaRPr lang="zh-CN" altLang="en-US" dirty="0"/>
              </a:p>
            </p:txBody>
          </p:sp>
        </mc:Choice>
        <mc:Fallback xmlns="">
          <p:sp>
            <p:nvSpPr>
              <p:cNvPr id="30" name="内容占位符 2"/>
              <p:cNvSpPr txBox="1">
                <a:spLocks noRot="1" noChangeAspect="1" noMove="1" noResize="1" noEditPoints="1" noAdjustHandles="1" noChangeArrowheads="1" noChangeShapeType="1" noTextEdit="1"/>
              </p:cNvSpPr>
              <p:nvPr/>
            </p:nvSpPr>
            <p:spPr>
              <a:xfrm>
                <a:off x="838200" y="5502111"/>
                <a:ext cx="10515600" cy="1417163"/>
              </a:xfrm>
              <a:prstGeom prst="rect">
                <a:avLst/>
              </a:prstGeom>
              <a:blipFill rotWithShape="0">
                <a:blip r:embed="rId3"/>
                <a:stretch>
                  <a:fillRect l="-1043" t="-4310"/>
                </a:stretch>
              </a:blipFill>
            </p:spPr>
            <p:txBody>
              <a:bodyPr/>
              <a:lstStyle/>
              <a:p>
                <a:r>
                  <a:rPr lang="zh-CN" altLang="en-US">
                    <a:noFill/>
                  </a:rPr>
                  <a:t> </a:t>
                </a:r>
                <a:endParaRPr lang="zh-CN" altLang="en-US">
                  <a:noFill/>
                </a:endParaRPr>
              </a:p>
            </p:txBody>
          </p:sp>
        </mc:Fallback>
      </mc:AlternateContent>
      <p:sp>
        <p:nvSpPr>
          <p:cNvPr id="31" name="文本框 30"/>
          <p:cNvSpPr txBox="1"/>
          <p:nvPr/>
        </p:nvSpPr>
        <p:spPr>
          <a:xfrm>
            <a:off x="2896579" y="4171086"/>
            <a:ext cx="930703" cy="584775"/>
          </a:xfrm>
          <a:prstGeom prst="rect">
            <a:avLst/>
          </a:prstGeom>
          <a:noFill/>
        </p:spPr>
        <p:txBody>
          <a:bodyPr wrap="square" rtlCol="0">
            <a:spAutoFit/>
          </a:bodyPr>
          <a:lstStyle/>
          <a:p>
            <a:r>
              <a:rPr lang="en-US" altLang="zh-CN" sz="1600" dirty="0"/>
              <a:t>encoder_b1</a:t>
            </a:r>
            <a:endParaRPr lang="zh-CN" altLang="en-US" sz="1600" dirty="0"/>
          </a:p>
        </p:txBody>
      </p:sp>
      <p:sp>
        <p:nvSpPr>
          <p:cNvPr id="32" name="文本框 31"/>
          <p:cNvSpPr txBox="1"/>
          <p:nvPr/>
        </p:nvSpPr>
        <p:spPr>
          <a:xfrm>
            <a:off x="4460986" y="3095282"/>
            <a:ext cx="899234" cy="584775"/>
          </a:xfrm>
          <a:prstGeom prst="rect">
            <a:avLst/>
          </a:prstGeom>
          <a:noFill/>
        </p:spPr>
        <p:txBody>
          <a:bodyPr wrap="square" rtlCol="0">
            <a:spAutoFit/>
          </a:bodyPr>
          <a:lstStyle/>
          <a:p>
            <a:r>
              <a:rPr lang="en-US" altLang="zh-CN" sz="1600" dirty="0"/>
              <a:t>encoder_w2</a:t>
            </a:r>
            <a:endParaRPr lang="zh-CN" altLang="en-US" sz="1600" dirty="0"/>
          </a:p>
        </p:txBody>
      </p:sp>
      <p:sp>
        <p:nvSpPr>
          <p:cNvPr id="33" name="文本框 32"/>
          <p:cNvSpPr txBox="1"/>
          <p:nvPr/>
        </p:nvSpPr>
        <p:spPr>
          <a:xfrm>
            <a:off x="4429517" y="4152812"/>
            <a:ext cx="930703" cy="584775"/>
          </a:xfrm>
          <a:prstGeom prst="rect">
            <a:avLst/>
          </a:prstGeom>
          <a:noFill/>
        </p:spPr>
        <p:txBody>
          <a:bodyPr wrap="square" rtlCol="0">
            <a:spAutoFit/>
          </a:bodyPr>
          <a:lstStyle/>
          <a:p>
            <a:r>
              <a:rPr lang="en-US" altLang="zh-CN" sz="1600" dirty="0"/>
              <a:t>encoder_b2</a:t>
            </a:r>
            <a:endParaRPr lang="zh-CN" altLang="en-US" sz="1600" dirty="0"/>
          </a:p>
        </p:txBody>
      </p:sp>
      <p:sp>
        <p:nvSpPr>
          <p:cNvPr id="34" name="文本框 33"/>
          <p:cNvSpPr txBox="1"/>
          <p:nvPr/>
        </p:nvSpPr>
        <p:spPr>
          <a:xfrm>
            <a:off x="6025201" y="3113556"/>
            <a:ext cx="899234" cy="584775"/>
          </a:xfrm>
          <a:prstGeom prst="rect">
            <a:avLst/>
          </a:prstGeom>
          <a:noFill/>
        </p:spPr>
        <p:txBody>
          <a:bodyPr wrap="square" rtlCol="0">
            <a:spAutoFit/>
          </a:bodyPr>
          <a:lstStyle/>
          <a:p>
            <a:r>
              <a:rPr lang="en-US" altLang="zh-CN" sz="1600" dirty="0"/>
              <a:t>decoder_w2</a:t>
            </a:r>
            <a:endParaRPr lang="zh-CN" altLang="en-US" sz="1600" dirty="0"/>
          </a:p>
        </p:txBody>
      </p:sp>
      <p:sp>
        <p:nvSpPr>
          <p:cNvPr id="35" name="文本框 34"/>
          <p:cNvSpPr txBox="1"/>
          <p:nvPr/>
        </p:nvSpPr>
        <p:spPr>
          <a:xfrm>
            <a:off x="5993732" y="4171086"/>
            <a:ext cx="930703" cy="584775"/>
          </a:xfrm>
          <a:prstGeom prst="rect">
            <a:avLst/>
          </a:prstGeom>
          <a:noFill/>
        </p:spPr>
        <p:txBody>
          <a:bodyPr wrap="square" rtlCol="0">
            <a:spAutoFit/>
          </a:bodyPr>
          <a:lstStyle/>
          <a:p>
            <a:r>
              <a:rPr lang="en-US" altLang="zh-CN" sz="1600" dirty="0"/>
              <a:t>decoder_b2</a:t>
            </a:r>
            <a:endParaRPr lang="zh-CN" altLang="en-US" sz="1600" dirty="0"/>
          </a:p>
        </p:txBody>
      </p:sp>
      <p:sp>
        <p:nvSpPr>
          <p:cNvPr id="36" name="文本框 35"/>
          <p:cNvSpPr txBox="1"/>
          <p:nvPr/>
        </p:nvSpPr>
        <p:spPr>
          <a:xfrm>
            <a:off x="7589416" y="3105661"/>
            <a:ext cx="899234" cy="584775"/>
          </a:xfrm>
          <a:prstGeom prst="rect">
            <a:avLst/>
          </a:prstGeom>
          <a:noFill/>
        </p:spPr>
        <p:txBody>
          <a:bodyPr wrap="square" rtlCol="0">
            <a:spAutoFit/>
          </a:bodyPr>
          <a:lstStyle/>
          <a:p>
            <a:r>
              <a:rPr lang="en-US" altLang="zh-CN" sz="1600" dirty="0"/>
              <a:t>decoder_w1</a:t>
            </a:r>
            <a:endParaRPr lang="zh-CN" altLang="en-US" sz="1600" dirty="0"/>
          </a:p>
        </p:txBody>
      </p:sp>
      <p:sp>
        <p:nvSpPr>
          <p:cNvPr id="37" name="文本框 36"/>
          <p:cNvSpPr txBox="1"/>
          <p:nvPr/>
        </p:nvSpPr>
        <p:spPr>
          <a:xfrm>
            <a:off x="7557947" y="4163191"/>
            <a:ext cx="930703" cy="584775"/>
          </a:xfrm>
          <a:prstGeom prst="rect">
            <a:avLst/>
          </a:prstGeom>
          <a:noFill/>
        </p:spPr>
        <p:txBody>
          <a:bodyPr wrap="square" rtlCol="0">
            <a:spAutoFit/>
          </a:bodyPr>
          <a:lstStyle/>
          <a:p>
            <a:r>
              <a:rPr lang="en-US" altLang="zh-CN" sz="1600" dirty="0"/>
              <a:t>decoder_b1</a:t>
            </a:r>
            <a:endParaRPr lang="zh-CN" altLang="en-US" sz="1600" dirty="0"/>
          </a:p>
        </p:txBody>
      </p:sp>
      <p:sp>
        <p:nvSpPr>
          <p:cNvPr id="38" name="文本框 37"/>
          <p:cNvSpPr txBox="1"/>
          <p:nvPr/>
        </p:nvSpPr>
        <p:spPr>
          <a:xfrm>
            <a:off x="978892" y="3515884"/>
            <a:ext cx="1237045" cy="923330"/>
          </a:xfrm>
          <a:prstGeom prst="rect">
            <a:avLst/>
          </a:prstGeom>
          <a:noFill/>
        </p:spPr>
        <p:txBody>
          <a:bodyPr wrap="square" rtlCol="0">
            <a:spAutoFit/>
          </a:bodyPr>
          <a:lstStyle/>
          <a:p>
            <a:r>
              <a:rPr lang="en-US" altLang="zh-CN" dirty="0" err="1"/>
              <a:t>x_input</a:t>
            </a:r>
            <a:endParaRPr lang="en-US" altLang="zh-CN" dirty="0"/>
          </a:p>
          <a:p>
            <a:r>
              <a:rPr lang="en-US" altLang="zh-CN" dirty="0"/>
              <a:t>(original features)</a:t>
            </a:r>
            <a:endParaRPr lang="zh-CN" altLang="en-US" dirty="0"/>
          </a:p>
        </p:txBody>
      </p:sp>
      <p:sp>
        <p:nvSpPr>
          <p:cNvPr id="39" name="文本框 38"/>
          <p:cNvSpPr txBox="1"/>
          <p:nvPr/>
        </p:nvSpPr>
        <p:spPr>
          <a:xfrm>
            <a:off x="9195160" y="3476862"/>
            <a:ext cx="1268931" cy="1200329"/>
          </a:xfrm>
          <a:prstGeom prst="rect">
            <a:avLst/>
          </a:prstGeom>
          <a:noFill/>
        </p:spPr>
        <p:txBody>
          <a:bodyPr wrap="square" rtlCol="0">
            <a:spAutoFit/>
          </a:bodyPr>
          <a:lstStyle/>
          <a:p>
            <a:r>
              <a:rPr lang="en-US" altLang="zh-CN" dirty="0" err="1"/>
              <a:t>x_output</a:t>
            </a:r>
            <a:endParaRPr lang="en-US" altLang="zh-CN" dirty="0"/>
          </a:p>
          <a:p>
            <a:r>
              <a:rPr lang="en-US" altLang="zh-CN" dirty="0"/>
              <a:t>(as close to </a:t>
            </a:r>
            <a:r>
              <a:rPr lang="en-US" altLang="zh-CN" dirty="0" err="1"/>
              <a:t>x_input</a:t>
            </a:r>
            <a:r>
              <a:rPr lang="en-US" altLang="zh-CN" dirty="0"/>
              <a:t> as possible)</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endParaRPr lang="zh-CN" altLang="en-US" dirty="0"/>
          </a:p>
        </p:txBody>
      </p:sp>
      <p:sp>
        <p:nvSpPr>
          <p:cNvPr id="3" name="内容占位符 2"/>
          <p:cNvSpPr>
            <a:spLocks noGrp="1"/>
          </p:cNvSpPr>
          <p:nvPr>
            <p:ph idx="1"/>
          </p:nvPr>
        </p:nvSpPr>
        <p:spPr>
          <a:xfrm>
            <a:off x="838200" y="1825625"/>
            <a:ext cx="10515600" cy="602417"/>
          </a:xfrm>
        </p:spPr>
        <p:txBody>
          <a:bodyPr>
            <a:normAutofit/>
          </a:bodyPr>
          <a:lstStyle/>
          <a:p>
            <a:pPr>
              <a:lnSpc>
                <a:spcPct val="100000"/>
              </a:lnSpc>
            </a:pPr>
            <a:r>
              <a:rPr lang="en-US" altLang="zh-CN" dirty="0"/>
              <a:t>Step 2: Calculate middle layer representation of original features</a:t>
            </a:r>
          </a:p>
        </p:txBody>
      </p:sp>
      <p:sp>
        <p:nvSpPr>
          <p:cNvPr id="4" name="椭圆 3"/>
          <p:cNvSpPr/>
          <p:nvPr/>
        </p:nvSpPr>
        <p:spPr>
          <a:xfrm>
            <a:off x="4162130" y="2516957"/>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162130" y="3150124"/>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162130" y="3783291"/>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162130" y="4416458"/>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162130" y="5049625"/>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35325" y="2834326"/>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735325" y="3467493"/>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735325" y="4100660"/>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735325" y="4733827"/>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275136" y="3150124"/>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275136" y="3783291"/>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275136" y="4416458"/>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4912444" y="3839094"/>
            <a:ext cx="488916" cy="2607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右箭头 16"/>
          <p:cNvSpPr/>
          <p:nvPr/>
        </p:nvSpPr>
        <p:spPr>
          <a:xfrm>
            <a:off x="6518727" y="3839851"/>
            <a:ext cx="495006" cy="25923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 name="文本框 17"/>
          <p:cNvSpPr txBox="1"/>
          <p:nvPr/>
        </p:nvSpPr>
        <p:spPr>
          <a:xfrm>
            <a:off x="4709112" y="3165404"/>
            <a:ext cx="956396" cy="646331"/>
          </a:xfrm>
          <a:prstGeom prst="rect">
            <a:avLst/>
          </a:prstGeom>
          <a:noFill/>
        </p:spPr>
        <p:txBody>
          <a:bodyPr wrap="square" rtlCol="0">
            <a:spAutoFit/>
          </a:bodyPr>
          <a:lstStyle/>
          <a:p>
            <a:r>
              <a:rPr lang="en-US" altLang="zh-CN" dirty="0"/>
              <a:t>encoder_w1</a:t>
            </a:r>
            <a:endParaRPr lang="zh-CN" altLang="en-US" dirty="0"/>
          </a:p>
        </p:txBody>
      </p:sp>
      <p:sp>
        <p:nvSpPr>
          <p:cNvPr id="19" name="文本框 18"/>
          <p:cNvSpPr txBox="1"/>
          <p:nvPr/>
        </p:nvSpPr>
        <p:spPr>
          <a:xfrm>
            <a:off x="4694549" y="4222934"/>
            <a:ext cx="970960" cy="646331"/>
          </a:xfrm>
          <a:prstGeom prst="rect">
            <a:avLst/>
          </a:prstGeom>
          <a:noFill/>
        </p:spPr>
        <p:txBody>
          <a:bodyPr wrap="square" rtlCol="0">
            <a:spAutoFit/>
          </a:bodyPr>
          <a:lstStyle/>
          <a:p>
            <a:r>
              <a:rPr lang="en-US" altLang="zh-CN" dirty="0"/>
              <a:t>encoder_b1</a:t>
            </a:r>
            <a:endParaRPr lang="zh-CN" altLang="en-US" dirty="0"/>
          </a:p>
        </p:txBody>
      </p:sp>
      <p:sp>
        <p:nvSpPr>
          <p:cNvPr id="20" name="文本框 19"/>
          <p:cNvSpPr txBox="1"/>
          <p:nvPr/>
        </p:nvSpPr>
        <p:spPr>
          <a:xfrm>
            <a:off x="6242673" y="3147130"/>
            <a:ext cx="955773" cy="646331"/>
          </a:xfrm>
          <a:prstGeom prst="rect">
            <a:avLst/>
          </a:prstGeom>
          <a:noFill/>
        </p:spPr>
        <p:txBody>
          <a:bodyPr wrap="square" rtlCol="0">
            <a:spAutoFit/>
          </a:bodyPr>
          <a:lstStyle/>
          <a:p>
            <a:r>
              <a:rPr lang="en-US" altLang="zh-CN" dirty="0"/>
              <a:t>encoder_w2</a:t>
            </a:r>
            <a:endParaRPr lang="zh-CN" altLang="en-US" dirty="0"/>
          </a:p>
        </p:txBody>
      </p:sp>
      <p:sp>
        <p:nvSpPr>
          <p:cNvPr id="21" name="文本框 20"/>
          <p:cNvSpPr txBox="1"/>
          <p:nvPr/>
        </p:nvSpPr>
        <p:spPr>
          <a:xfrm>
            <a:off x="6242673" y="4204660"/>
            <a:ext cx="955773" cy="646331"/>
          </a:xfrm>
          <a:prstGeom prst="rect">
            <a:avLst/>
          </a:prstGeom>
          <a:noFill/>
        </p:spPr>
        <p:txBody>
          <a:bodyPr wrap="square" rtlCol="0">
            <a:spAutoFit/>
          </a:bodyPr>
          <a:lstStyle/>
          <a:p>
            <a:r>
              <a:rPr lang="en-US" altLang="zh-CN" dirty="0"/>
              <a:t>encoder_b2</a:t>
            </a:r>
            <a:endParaRPr lang="zh-CN" altLang="en-US" dirty="0"/>
          </a:p>
        </p:txBody>
      </p:sp>
      <p:sp>
        <p:nvSpPr>
          <p:cNvPr id="22" name="文本框 21"/>
          <p:cNvSpPr txBox="1"/>
          <p:nvPr/>
        </p:nvSpPr>
        <p:spPr>
          <a:xfrm>
            <a:off x="2817118" y="3567732"/>
            <a:ext cx="1237045" cy="923330"/>
          </a:xfrm>
          <a:prstGeom prst="rect">
            <a:avLst/>
          </a:prstGeom>
          <a:noFill/>
        </p:spPr>
        <p:txBody>
          <a:bodyPr wrap="square" rtlCol="0">
            <a:spAutoFit/>
          </a:bodyPr>
          <a:lstStyle/>
          <a:p>
            <a:r>
              <a:rPr lang="en-US" altLang="zh-CN" dirty="0" err="1"/>
              <a:t>x_input</a:t>
            </a:r>
            <a:endParaRPr lang="en-US" altLang="zh-CN" dirty="0"/>
          </a:p>
          <a:p>
            <a:r>
              <a:rPr lang="en-US" altLang="zh-CN" dirty="0"/>
              <a:t>(original features)</a:t>
            </a:r>
            <a:endParaRPr lang="zh-CN" altLang="en-US" dirty="0"/>
          </a:p>
        </p:txBody>
      </p:sp>
      <p:sp>
        <p:nvSpPr>
          <p:cNvPr id="23" name="文本框 22"/>
          <p:cNvSpPr txBox="1"/>
          <p:nvPr/>
        </p:nvSpPr>
        <p:spPr>
          <a:xfrm>
            <a:off x="8224659" y="3527950"/>
            <a:ext cx="1695126" cy="1200329"/>
          </a:xfrm>
          <a:prstGeom prst="rect">
            <a:avLst/>
          </a:prstGeom>
          <a:noFill/>
        </p:spPr>
        <p:txBody>
          <a:bodyPr wrap="square" rtlCol="0">
            <a:spAutoFit/>
          </a:bodyPr>
          <a:lstStyle/>
          <a:p>
            <a:r>
              <a:rPr lang="en-US" altLang="zh-CN" dirty="0" err="1"/>
              <a:t>x_input_new</a:t>
            </a:r>
            <a:endParaRPr lang="en-US" altLang="zh-CN" dirty="0"/>
          </a:p>
          <a:p>
            <a:r>
              <a:rPr lang="en-US" altLang="zh-CN" dirty="0"/>
              <a:t>_representation</a:t>
            </a:r>
          </a:p>
          <a:p>
            <a:r>
              <a:rPr lang="en-US" altLang="zh-CN" dirty="0"/>
              <a:t>(middle layer output)</a:t>
            </a:r>
            <a:endParaRPr lang="zh-CN" altLang="en-US" dirty="0"/>
          </a:p>
        </p:txBody>
      </p:sp>
      <p:sp>
        <p:nvSpPr>
          <p:cNvPr id="24" name="内容占位符 2"/>
          <p:cNvSpPr txBox="1"/>
          <p:nvPr/>
        </p:nvSpPr>
        <p:spPr>
          <a:xfrm>
            <a:off x="838200" y="5574497"/>
            <a:ext cx="10515600" cy="1160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a:t>encoder_w1, encoder_b1, encoder_w2, encoder_b2 are well-trained parameters during the last step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74825" y="6381750"/>
            <a:ext cx="8621713" cy="337185"/>
          </a:xfrm>
          <a:prstGeom prst="rect">
            <a:avLst/>
          </a:prstGeom>
        </p:spPr>
        <p:txBody>
          <a:bodyPr>
            <a:spAutoFit/>
          </a:bodyPr>
          <a:lstStyle/>
          <a:p>
            <a:pPr eaLnBrk="1" hangingPunct="1">
              <a:defRPr/>
            </a:pPr>
            <a:r>
              <a:rPr lang="en-US" altLang="zh-CN" sz="1600" dirty="0" err="1">
                <a:solidFill>
                  <a:prstClr val="black"/>
                </a:solidFill>
                <a:latin typeface="Times New Roman" panose="02020603050405020304"/>
                <a:ea typeface="微软雅黑 Light" panose="020B0502040204020203" pitchFamily="34" charset="-122"/>
              </a:rPr>
              <a:t>Jia</a:t>
            </a:r>
            <a:r>
              <a:rPr lang="en-US" altLang="zh-CN" sz="1600" dirty="0">
                <a:solidFill>
                  <a:prstClr val="black"/>
                </a:solidFill>
                <a:latin typeface="Times New Roman" panose="02020603050405020304"/>
                <a:ea typeface="微软雅黑 Light" panose="020B0502040204020203" pitchFamily="34" charset="-122"/>
              </a:rPr>
              <a:t> </a:t>
            </a:r>
            <a:r>
              <a:rPr lang="en-US" altLang="zh-CN" sz="1600" dirty="0" err="1">
                <a:solidFill>
                  <a:prstClr val="black"/>
                </a:solidFill>
                <a:latin typeface="Times New Roman" panose="02020603050405020304"/>
                <a:ea typeface="微软雅黑 Light" panose="020B0502040204020203" pitchFamily="34" charset="-122"/>
              </a:rPr>
              <a:t>Jia</a:t>
            </a:r>
            <a:r>
              <a:rPr lang="en-US" altLang="zh-CN" sz="1600" dirty="0">
                <a:solidFill>
                  <a:prstClr val="black"/>
                </a:solidFill>
                <a:latin typeface="Times New Roman" panose="02020603050405020304"/>
                <a:ea typeface="微软雅黑 Light" panose="020B0502040204020203" pitchFamily="34" charset="-122"/>
              </a:rPr>
              <a:t>, </a:t>
            </a:r>
            <a:r>
              <a:rPr lang="en-US" altLang="zh-CN" sz="1600" dirty="0" err="1">
                <a:solidFill>
                  <a:prstClr val="black"/>
                </a:solidFill>
                <a:latin typeface="Times New Roman" panose="02020603050405020304"/>
                <a:ea typeface="微软雅黑 Light" panose="020B0502040204020203" pitchFamily="34" charset="-122"/>
              </a:rPr>
              <a:t>etc</a:t>
            </a:r>
            <a:r>
              <a:rPr lang="en-US" altLang="zh-CN" sz="1600" dirty="0">
                <a:solidFill>
                  <a:prstClr val="black"/>
                </a:solidFill>
                <a:latin typeface="Times New Roman" panose="02020603050405020304"/>
                <a:ea typeface="微软雅黑 Light" panose="020B0502040204020203" pitchFamily="34" charset="-122"/>
              </a:rPr>
              <a:t>,. Learning to Appreciate the Aesthetic Effects of Clothing, AAAI 2016</a:t>
            </a:r>
            <a:endParaRPr lang="zh-CN" altLang="en-US" sz="1600" dirty="0">
              <a:solidFill>
                <a:prstClr val="black"/>
              </a:solidFill>
              <a:latin typeface="Times New Roman" panose="02020603050405020304"/>
              <a:ea typeface="微软雅黑 Light" panose="020B0502040204020203" pitchFamily="34" charset="-122"/>
            </a:endParaRPr>
          </a:p>
        </p:txBody>
      </p:sp>
      <p:sp>
        <p:nvSpPr>
          <p:cNvPr id="6" name="标题 1"/>
          <p:cNvSpPr txBox="1"/>
          <p:nvPr/>
        </p:nvSpPr>
        <p:spPr bwMode="auto">
          <a:xfrm>
            <a:off x="1599565" y="372110"/>
            <a:ext cx="968121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b="1" dirty="0">
                <a:solidFill>
                  <a:schemeClr val="tx1"/>
                </a:solidFill>
                <a:latin typeface="Calibri" panose="020F0502020204030204"/>
                <a:ea typeface="微软雅黑 Light" panose="020B0502040204020203" pitchFamily="34" charset="-122"/>
              </a:rPr>
              <a:t>Learning to Appreciate the Aesthetic Effects of Clothing</a:t>
            </a:r>
          </a:p>
        </p:txBody>
      </p:sp>
      <p:pic>
        <p:nvPicPr>
          <p:cNvPr id="7" name="内容占位符 3" descr="D:\file\lab\AAAI\9demo\color-image-scale-final-flat.jpg"/>
          <p:cNvPicPr/>
          <p:nvPr/>
        </p:nvPicPr>
        <p:blipFill>
          <a:blip r:embed="rId3">
            <a:extLst>
              <a:ext uri="{28A0092B-C50C-407E-A947-70E740481C1C}">
                <a14:useLocalDpi xmlns:a14="http://schemas.microsoft.com/office/drawing/2010/main" val="0"/>
              </a:ext>
            </a:extLst>
          </a:blip>
          <a:srcRect/>
          <a:stretch>
            <a:fillRect/>
          </a:stretch>
        </p:blipFill>
        <p:spPr bwMode="auto">
          <a:xfrm>
            <a:off x="3862070" y="1163955"/>
            <a:ext cx="4822825" cy="5127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endParaRPr lang="zh-CN" altLang="en-US" dirty="0"/>
          </a:p>
        </p:txBody>
      </p:sp>
      <p:sp>
        <p:nvSpPr>
          <p:cNvPr id="3" name="内容占位符 2"/>
          <p:cNvSpPr>
            <a:spLocks noGrp="1"/>
          </p:cNvSpPr>
          <p:nvPr>
            <p:ph idx="1"/>
          </p:nvPr>
        </p:nvSpPr>
        <p:spPr>
          <a:xfrm>
            <a:off x="838200" y="1825625"/>
            <a:ext cx="10515600" cy="714899"/>
          </a:xfrm>
        </p:spPr>
        <p:txBody>
          <a:bodyPr>
            <a:normAutofit/>
          </a:bodyPr>
          <a:lstStyle/>
          <a:p>
            <a:pPr>
              <a:lnSpc>
                <a:spcPct val="100000"/>
              </a:lnSpc>
            </a:pPr>
            <a:r>
              <a:rPr lang="en-US" altLang="zh-CN" dirty="0"/>
              <a:t>Step 3: Use new representation of features to train DNN </a:t>
            </a:r>
            <a:r>
              <a:rPr lang="en-US" altLang="zh-CN" dirty="0" err="1"/>
              <a:t>regressor</a:t>
            </a:r>
            <a:endParaRPr lang="zh-CN" altLang="en-US" dirty="0"/>
          </a:p>
        </p:txBody>
      </p:sp>
      <p:sp>
        <p:nvSpPr>
          <p:cNvPr id="4" name="椭圆 3"/>
          <p:cNvSpPr/>
          <p:nvPr/>
        </p:nvSpPr>
        <p:spPr>
          <a:xfrm>
            <a:off x="3956901" y="3085324"/>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956901" y="3718491"/>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56901" y="4351658"/>
            <a:ext cx="372358" cy="3723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13326" y="3274163"/>
            <a:ext cx="1695126" cy="1200329"/>
          </a:xfrm>
          <a:prstGeom prst="rect">
            <a:avLst/>
          </a:prstGeom>
          <a:noFill/>
        </p:spPr>
        <p:txBody>
          <a:bodyPr wrap="square" rtlCol="0">
            <a:spAutoFit/>
          </a:bodyPr>
          <a:lstStyle/>
          <a:p>
            <a:r>
              <a:rPr lang="en-US" altLang="zh-CN" dirty="0" err="1"/>
              <a:t>x_input_new</a:t>
            </a:r>
            <a:endParaRPr lang="en-US" altLang="zh-CN" dirty="0"/>
          </a:p>
          <a:p>
            <a:r>
              <a:rPr lang="en-US" altLang="zh-CN" dirty="0"/>
              <a:t>_representation</a:t>
            </a:r>
          </a:p>
          <a:p>
            <a:r>
              <a:rPr lang="en-US" altLang="zh-CN" dirty="0"/>
              <a:t>(middle layer output)</a:t>
            </a:r>
            <a:endParaRPr lang="zh-CN" altLang="en-US" dirty="0"/>
          </a:p>
        </p:txBody>
      </p:sp>
      <p:sp>
        <p:nvSpPr>
          <p:cNvPr id="8" name="右箭头 7"/>
          <p:cNvSpPr/>
          <p:nvPr/>
        </p:nvSpPr>
        <p:spPr>
          <a:xfrm>
            <a:off x="4950151" y="3360493"/>
            <a:ext cx="1064150" cy="23112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文本框 8"/>
          <p:cNvSpPr txBox="1"/>
          <p:nvPr/>
        </p:nvSpPr>
        <p:spPr>
          <a:xfrm>
            <a:off x="4877066" y="2621534"/>
            <a:ext cx="1382332" cy="646331"/>
          </a:xfrm>
          <a:prstGeom prst="rect">
            <a:avLst/>
          </a:prstGeom>
          <a:noFill/>
        </p:spPr>
        <p:txBody>
          <a:bodyPr wrap="square" rtlCol="0">
            <a:spAutoFit/>
          </a:bodyPr>
          <a:lstStyle/>
          <a:p>
            <a:r>
              <a:rPr lang="en-US" altLang="zh-CN" dirty="0"/>
              <a:t>DNN</a:t>
            </a:r>
          </a:p>
          <a:p>
            <a:r>
              <a:rPr lang="en-US" altLang="zh-CN" dirty="0"/>
              <a:t>regressor_1</a:t>
            </a:r>
            <a:endParaRPr lang="zh-CN" altLang="en-US" dirty="0"/>
          </a:p>
        </p:txBody>
      </p:sp>
      <p:sp>
        <p:nvSpPr>
          <p:cNvPr id="10" name="右箭头 9"/>
          <p:cNvSpPr/>
          <p:nvPr/>
        </p:nvSpPr>
        <p:spPr>
          <a:xfrm>
            <a:off x="4950151" y="4038184"/>
            <a:ext cx="1064150" cy="22744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1" name="文本框 10"/>
          <p:cNvSpPr txBox="1"/>
          <p:nvPr/>
        </p:nvSpPr>
        <p:spPr>
          <a:xfrm>
            <a:off x="4877066" y="4474492"/>
            <a:ext cx="1382332" cy="646331"/>
          </a:xfrm>
          <a:prstGeom prst="rect">
            <a:avLst/>
          </a:prstGeom>
          <a:noFill/>
        </p:spPr>
        <p:txBody>
          <a:bodyPr wrap="square" rtlCol="0">
            <a:spAutoFit/>
          </a:bodyPr>
          <a:lstStyle/>
          <a:p>
            <a:r>
              <a:rPr lang="en-US" altLang="zh-CN" dirty="0"/>
              <a:t>DNN</a:t>
            </a:r>
          </a:p>
          <a:p>
            <a:r>
              <a:rPr lang="en-US" altLang="zh-CN" dirty="0"/>
              <a:t>regressor_2</a:t>
            </a:r>
            <a:endParaRPr lang="zh-CN" altLang="en-US" dirty="0"/>
          </a:p>
        </p:txBody>
      </p:sp>
      <p:sp>
        <p:nvSpPr>
          <p:cNvPr id="12" name="椭圆 11"/>
          <p:cNvSpPr/>
          <p:nvPr/>
        </p:nvSpPr>
        <p:spPr>
          <a:xfrm>
            <a:off x="6656403" y="3280767"/>
            <a:ext cx="372358" cy="3723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椭圆 12"/>
          <p:cNvSpPr/>
          <p:nvPr/>
        </p:nvSpPr>
        <p:spPr>
          <a:xfrm>
            <a:off x="6656403" y="3993678"/>
            <a:ext cx="372358" cy="3723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文本框 13"/>
          <p:cNvSpPr txBox="1"/>
          <p:nvPr/>
        </p:nvSpPr>
        <p:spPr>
          <a:xfrm>
            <a:off x="7543280" y="2996017"/>
            <a:ext cx="2273003" cy="923330"/>
          </a:xfrm>
          <a:prstGeom prst="rect">
            <a:avLst/>
          </a:prstGeom>
          <a:noFill/>
        </p:spPr>
        <p:txBody>
          <a:bodyPr wrap="square" rtlCol="0">
            <a:spAutoFit/>
          </a:bodyPr>
          <a:lstStyle/>
          <a:p>
            <a:r>
              <a:rPr lang="en-US" altLang="zh-CN" dirty="0"/>
              <a:t>x-coordinate on FSS</a:t>
            </a:r>
          </a:p>
          <a:p>
            <a:r>
              <a:rPr lang="en-US" altLang="zh-CN" dirty="0"/>
              <a:t>(i.e. 138th column of original data) </a:t>
            </a:r>
            <a:endParaRPr lang="zh-CN" altLang="en-US" dirty="0"/>
          </a:p>
        </p:txBody>
      </p:sp>
      <p:sp>
        <p:nvSpPr>
          <p:cNvPr id="15" name="文本框 14"/>
          <p:cNvSpPr txBox="1"/>
          <p:nvPr/>
        </p:nvSpPr>
        <p:spPr>
          <a:xfrm>
            <a:off x="7577845" y="3993678"/>
            <a:ext cx="2273003" cy="923330"/>
          </a:xfrm>
          <a:prstGeom prst="rect">
            <a:avLst/>
          </a:prstGeom>
          <a:noFill/>
        </p:spPr>
        <p:txBody>
          <a:bodyPr wrap="square" rtlCol="0">
            <a:spAutoFit/>
          </a:bodyPr>
          <a:lstStyle/>
          <a:p>
            <a:r>
              <a:rPr lang="en-US" altLang="zh-CN" dirty="0"/>
              <a:t>y-coordinate on FSS</a:t>
            </a:r>
          </a:p>
          <a:p>
            <a:r>
              <a:rPr lang="en-US" altLang="zh-CN" dirty="0"/>
              <a:t>(i.e. 139th column of original data) </a:t>
            </a:r>
            <a:endParaRPr lang="zh-CN" altLang="en-US" dirty="0"/>
          </a:p>
        </p:txBody>
      </p:sp>
      <p:sp>
        <p:nvSpPr>
          <p:cNvPr id="16" name="内容占位符 2"/>
          <p:cNvSpPr txBox="1"/>
          <p:nvPr/>
        </p:nvSpPr>
        <p:spPr>
          <a:xfrm>
            <a:off x="838200" y="5515159"/>
            <a:ext cx="8037136" cy="812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dirty="0"/>
              <a:t>Metric: the sum of two DNN </a:t>
            </a:r>
            <a:r>
              <a:rPr lang="en-US" altLang="zh-CN" dirty="0" err="1"/>
              <a:t>regressors</a:t>
            </a:r>
            <a:r>
              <a:rPr lang="en-US" altLang="zh-CN" dirty="0"/>
              <a:t>’ MSE loss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endParaRPr lang="zh-CN" altLang="en-US" dirty="0"/>
          </a:p>
        </p:txBody>
      </p:sp>
      <p:sp>
        <p:nvSpPr>
          <p:cNvPr id="3" name="内容占位符 2"/>
          <p:cNvSpPr>
            <a:spLocks noGrp="1"/>
          </p:cNvSpPr>
          <p:nvPr>
            <p:ph idx="1"/>
          </p:nvPr>
        </p:nvSpPr>
        <p:spPr>
          <a:xfrm>
            <a:off x="838200" y="1825624"/>
            <a:ext cx="10860464" cy="4829700"/>
          </a:xfrm>
        </p:spPr>
        <p:txBody>
          <a:bodyPr>
            <a:normAutofit/>
          </a:bodyPr>
          <a:lstStyle/>
          <a:p>
            <a:pPr>
              <a:lnSpc>
                <a:spcPct val="100000"/>
              </a:lnSpc>
            </a:pPr>
            <a:r>
              <a:rPr lang="en-US" altLang="zh-CN" dirty="0"/>
              <a:t># TODO : 1. Create weights and biases of encoder's second layer. (5%)</a:t>
            </a:r>
          </a:p>
          <a:p>
            <a:pPr>
              <a:lnSpc>
                <a:spcPct val="100000"/>
              </a:lnSpc>
            </a:pPr>
            <a:r>
              <a:rPr lang="en-US" altLang="zh-CN" dirty="0"/>
              <a:t># TODO : 2. Create weights and biases of encoder's *second* layer. (5%)</a:t>
            </a:r>
          </a:p>
          <a:p>
            <a:pPr>
              <a:lnSpc>
                <a:spcPct val="100000"/>
              </a:lnSpc>
            </a:pPr>
            <a:r>
              <a:rPr lang="en-US" altLang="zh-CN" dirty="0"/>
              <a:t># TODO : 3. Write the computation of encoder's second layer and decoder's *second* layer. (5%)</a:t>
            </a:r>
          </a:p>
          <a:p>
            <a:pPr>
              <a:lnSpc>
                <a:spcPct val="100000"/>
              </a:lnSpc>
            </a:pPr>
            <a:r>
              <a:rPr lang="en-US" altLang="zh-CN" dirty="0"/>
              <a:t># TODO : 4. Define the loss function. (5%)</a:t>
            </a:r>
          </a:p>
          <a:p>
            <a:pPr>
              <a:lnSpc>
                <a:spcPct val="100000"/>
              </a:lnSpc>
            </a:pPr>
            <a:r>
              <a:rPr lang="en-US" altLang="zh-CN" dirty="0"/>
              <a:t># TODO : 5. Define a gradient descent optimizer. (5%)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a:t>
            </a:r>
            <a:endParaRPr lang="zh-CN" altLang="en-US" dirty="0"/>
          </a:p>
        </p:txBody>
      </p:sp>
      <p:sp>
        <p:nvSpPr>
          <p:cNvPr id="3" name="内容占位符 2"/>
          <p:cNvSpPr>
            <a:spLocks noGrp="1"/>
          </p:cNvSpPr>
          <p:nvPr>
            <p:ph idx="1"/>
          </p:nvPr>
        </p:nvSpPr>
        <p:spPr>
          <a:xfrm>
            <a:off x="838200" y="1825624"/>
            <a:ext cx="10860464" cy="4829700"/>
          </a:xfrm>
        </p:spPr>
        <p:txBody>
          <a:bodyPr>
            <a:normAutofit/>
          </a:bodyPr>
          <a:lstStyle/>
          <a:p>
            <a:pPr>
              <a:lnSpc>
                <a:spcPct val="100000"/>
              </a:lnSpc>
            </a:pPr>
            <a:r>
              <a:rPr lang="en-US" altLang="zh-CN" dirty="0"/>
              <a:t># TODO : 6. Change </a:t>
            </a:r>
            <a:r>
              <a:rPr lang="en-US" altLang="zh-CN" dirty="0" err="1"/>
              <a:t>train_features</a:t>
            </a:r>
            <a:r>
              <a:rPr lang="en-US" altLang="zh-CN" dirty="0"/>
              <a:t> and </a:t>
            </a:r>
            <a:r>
              <a:rPr lang="en-US" altLang="zh-CN" dirty="0" err="1"/>
              <a:t>test_features</a:t>
            </a:r>
            <a:r>
              <a:rPr lang="en-US" altLang="zh-CN" dirty="0"/>
              <a:t> from </a:t>
            </a:r>
            <a:r>
              <a:rPr lang="en-US" altLang="zh-CN" dirty="0" err="1"/>
              <a:t>numpy</a:t>
            </a:r>
            <a:r>
              <a:rPr lang="en-US" altLang="zh-CN" dirty="0"/>
              <a:t> arrays to </a:t>
            </a:r>
            <a:r>
              <a:rPr lang="en-US" altLang="zh-CN" dirty="0" err="1"/>
              <a:t>tensorflow</a:t>
            </a:r>
            <a:r>
              <a:rPr lang="en-US" altLang="zh-CN" dirty="0"/>
              <a:t> constants. (5%)</a:t>
            </a:r>
          </a:p>
          <a:p>
            <a:pPr>
              <a:lnSpc>
                <a:spcPct val="100000"/>
              </a:lnSpc>
            </a:pPr>
            <a:r>
              <a:rPr lang="en-US" altLang="zh-CN" dirty="0"/>
              <a:t># TODO : 7. Calculate the middle layer representation of train/test features. (10%)</a:t>
            </a:r>
          </a:p>
          <a:p>
            <a:pPr>
              <a:lnSpc>
                <a:spcPct val="100000"/>
              </a:lnSpc>
            </a:pPr>
            <a:r>
              <a:rPr lang="en-US" altLang="zh-CN" dirty="0"/>
              <a:t># TODO : 8. Define DNN </a:t>
            </a:r>
            <a:r>
              <a:rPr lang="en-US" altLang="zh-CN" dirty="0" err="1"/>
              <a:t>regressor</a:t>
            </a:r>
            <a:r>
              <a:rPr lang="en-US" altLang="zh-CN" dirty="0"/>
              <a:t>. (5%)</a:t>
            </a:r>
          </a:p>
          <a:p>
            <a:pPr>
              <a:lnSpc>
                <a:spcPct val="100000"/>
              </a:lnSpc>
            </a:pPr>
            <a:r>
              <a:rPr lang="en-US" altLang="zh-CN" dirty="0"/>
              <a:t># TODO : 9. Train the </a:t>
            </a:r>
            <a:r>
              <a:rPr lang="en-US" altLang="zh-CN" dirty="0" err="1"/>
              <a:t>regressor</a:t>
            </a:r>
            <a:r>
              <a:rPr lang="en-US" altLang="zh-CN" dirty="0"/>
              <a:t>. (5%)</a:t>
            </a:r>
          </a:p>
          <a:p>
            <a:pPr>
              <a:lnSpc>
                <a:spcPct val="100000"/>
              </a:lnSpc>
            </a:pPr>
            <a:r>
              <a:rPr lang="en-US" altLang="zh-CN" dirty="0"/>
              <a:t># TODO : 10. Evaluate the loss on test set.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22939" y="2087393"/>
            <a:ext cx="5593672" cy="2453535"/>
          </a:xfrm>
        </p:spPr>
        <p:txBody>
          <a:bodyPr>
            <a:noAutofit/>
          </a:bodyPr>
          <a:lstStyle/>
          <a:p>
            <a:r>
              <a:rPr lang="en-US" altLang="zh-CN" sz="8800" dirty="0"/>
              <a:t>Thanks!</a:t>
            </a:r>
            <a:br>
              <a:rPr lang="en-US" altLang="zh-CN" sz="8800" dirty="0"/>
            </a:br>
            <a:r>
              <a:rPr lang="en-US" altLang="zh-CN" sz="8800" dirty="0"/>
              <a:t>	</a:t>
            </a:r>
            <a:r>
              <a:rPr lang="en-US" altLang="zh-CN" sz="4800" dirty="0"/>
              <a:t>Q&amp;A</a:t>
            </a:r>
          </a:p>
        </p:txBody>
      </p:sp>
      <p:sp>
        <p:nvSpPr>
          <p:cNvPr id="3" name="文本框 2"/>
          <p:cNvSpPr txBox="1"/>
          <p:nvPr/>
        </p:nvSpPr>
        <p:spPr>
          <a:xfrm>
            <a:off x="4170045" y="5770245"/>
            <a:ext cx="4129405" cy="645160"/>
          </a:xfrm>
          <a:prstGeom prst="rect">
            <a:avLst/>
          </a:prstGeom>
          <a:noFill/>
        </p:spPr>
        <p:txBody>
          <a:bodyPr wrap="square" rtlCol="0">
            <a:spAutoFit/>
          </a:bodyPr>
          <a:lstStyle/>
          <a:p>
            <a:pPr algn="l"/>
            <a:r>
              <a:rPr lang="zh-CN" altLang="en-US">
                <a:sym typeface="+mn-ea"/>
              </a:rPr>
              <a:t>/home/share/dlss_exp</a:t>
            </a:r>
            <a:endParaRPr lang="zh-CN" altLang="en-US"/>
          </a:p>
          <a:p>
            <a:pPr algn="l"/>
            <a:r>
              <a:rPr lang="zh-CN" altLang="en-US"/>
              <a:t>https://git.net9.org/OneSida/dlss_exp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bwMode="auto">
          <a:xfrm>
            <a:off x="687705" y="258445"/>
            <a:ext cx="106457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600" dirty="0">
                <a:latin typeface="+mn-lt"/>
                <a:ea typeface="微软雅黑 Light" panose="020B0502040204020203" pitchFamily="34" charset="-122"/>
                <a:sym typeface="+mn-ea"/>
              </a:rPr>
              <a:t>Learning to Appreciate the Aesthetic Effects of Clothing</a:t>
            </a:r>
            <a:endParaRPr lang="en-US" altLang="zh-CN" sz="3600" dirty="0">
              <a:solidFill>
                <a:schemeClr val="tx1"/>
              </a:solidFill>
              <a:latin typeface="+mn-lt"/>
              <a:ea typeface="微软雅黑 Light" panose="020B0502040204020203" pitchFamily="34" charset="-122"/>
              <a:sym typeface="+mn-ea"/>
            </a:endParaRPr>
          </a:p>
        </p:txBody>
      </p:sp>
      <p:pic>
        <p:nvPicPr>
          <p:cNvPr id="4"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29970" y="1327785"/>
            <a:ext cx="4932045" cy="4636135"/>
          </a:xfrm>
          <a:prstGeom prst="rect">
            <a:avLst/>
          </a:prstGeom>
        </p:spPr>
      </p:pic>
      <p:pic>
        <p:nvPicPr>
          <p:cNvPr id="5"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0020" y="1374140"/>
            <a:ext cx="4884420" cy="4589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774825" y="6381750"/>
            <a:ext cx="8621713" cy="337185"/>
          </a:xfrm>
          <a:prstGeom prst="rect">
            <a:avLst/>
          </a:prstGeom>
        </p:spPr>
        <p:txBody>
          <a:bodyPr>
            <a:spAutoFit/>
          </a:bodyPr>
          <a:lstStyle/>
          <a:p>
            <a:pPr eaLnBrk="1" hangingPunct="1">
              <a:defRPr/>
            </a:pP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etc</a:t>
            </a:r>
            <a:r>
              <a:rPr lang="en-US" altLang="zh-CN" sz="1600" dirty="0">
                <a:solidFill>
                  <a:srgbClr val="000000"/>
                </a:solidFill>
                <a:latin typeface="Times New Roman" panose="02020603050405020304"/>
                <a:ea typeface="微软雅黑 Light" panose="020B0502040204020203" pitchFamily="34" charset="-122"/>
              </a:rPr>
              <a:t>,. Learning to Appreciate the Aesthetic Effects of </a:t>
            </a:r>
            <a:r>
              <a:rPr lang="en-US" altLang="zh-CN" sz="1600" dirty="0">
                <a:latin typeface="Times New Roman" panose="02020603050405020304"/>
                <a:ea typeface="微软雅黑 Light" panose="020B0502040204020203" pitchFamily="34" charset="-122"/>
              </a:rPr>
              <a:t>Clothing, AAAI 2016</a:t>
            </a:r>
            <a:endParaRPr lang="zh-CN" altLang="en-US" sz="1600" dirty="0">
              <a:latin typeface="Times New Roman" panose="02020603050405020304"/>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bwMode="auto">
          <a:xfrm>
            <a:off x="720725" y="312420"/>
            <a:ext cx="1115631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600" dirty="0">
                <a:latin typeface="+mn-lt"/>
                <a:ea typeface="微软雅黑 Light" panose="020B0502040204020203" pitchFamily="34" charset="-122"/>
                <a:sym typeface="+mn-ea"/>
              </a:rPr>
              <a:t>Learning to Appreciate the Aesthetic Effects of Clothing</a:t>
            </a:r>
            <a:endParaRPr lang="en-US" altLang="zh-CN" sz="3600" b="1" dirty="0">
              <a:solidFill>
                <a:schemeClr val="tx1"/>
              </a:solidFill>
              <a:latin typeface="+mn-lt"/>
              <a:ea typeface="微软雅黑 Light" panose="020B0502040204020203" pitchFamily="34" charset="-122"/>
              <a:sym typeface="+mn-ea"/>
            </a:endParaRPr>
          </a:p>
        </p:txBody>
      </p:sp>
      <p:pic>
        <p:nvPicPr>
          <p:cNvPr id="9" name="内容占位符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429000" y="1409700"/>
            <a:ext cx="4699635" cy="4458970"/>
          </a:xfrm>
          <a:prstGeom prst="rect">
            <a:avLst/>
          </a:prstGeom>
        </p:spPr>
      </p:pic>
      <p:sp>
        <p:nvSpPr>
          <p:cNvPr id="10" name="矩形 9"/>
          <p:cNvSpPr/>
          <p:nvPr/>
        </p:nvSpPr>
        <p:spPr>
          <a:xfrm>
            <a:off x="1752599" y="6187206"/>
            <a:ext cx="8621713" cy="337185"/>
          </a:xfrm>
          <a:prstGeom prst="rect">
            <a:avLst/>
          </a:prstGeom>
        </p:spPr>
        <p:txBody>
          <a:bodyPr>
            <a:spAutoFit/>
          </a:bodyPr>
          <a:lstStyle/>
          <a:p>
            <a:pPr eaLnBrk="1" hangingPunct="1">
              <a:defRPr/>
            </a:pP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etc</a:t>
            </a:r>
            <a:r>
              <a:rPr lang="en-US" altLang="zh-CN" sz="1600" dirty="0">
                <a:solidFill>
                  <a:srgbClr val="000000"/>
                </a:solidFill>
                <a:latin typeface="Times New Roman" panose="02020603050405020304"/>
                <a:ea typeface="微软雅黑 Light" panose="020B0502040204020203" pitchFamily="34" charset="-122"/>
              </a:rPr>
              <a:t>,. Learning to Appreciate the Aesthetic Effects of Clothing</a:t>
            </a:r>
            <a:r>
              <a:rPr lang="en-US" altLang="zh-CN" sz="1600" dirty="0">
                <a:latin typeface="Times New Roman" panose="02020603050405020304"/>
                <a:ea typeface="微软雅黑 Light" panose="020B0502040204020203" pitchFamily="34" charset="-122"/>
              </a:rPr>
              <a:t>, AAAI 2016</a:t>
            </a:r>
            <a:endParaRPr lang="zh-CN" altLang="en-US" sz="1600" dirty="0">
              <a:latin typeface="Times New Roman" panose="02020603050405020304"/>
              <a:ea typeface="微软雅黑 Light" panose="020B0502040204020203"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386205" y="1643380"/>
            <a:ext cx="4717415" cy="4478020"/>
          </a:xfrm>
          <a:prstGeom prst="rect">
            <a:avLst/>
          </a:prstGeom>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975" y="2178050"/>
            <a:ext cx="4283075" cy="1303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6975" y="4508500"/>
            <a:ext cx="4283075" cy="129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1774825" y="6474822"/>
            <a:ext cx="8621713" cy="337185"/>
          </a:xfrm>
          <a:prstGeom prst="rect">
            <a:avLst/>
          </a:prstGeom>
        </p:spPr>
        <p:txBody>
          <a:bodyPr>
            <a:spAutoFit/>
          </a:bodyPr>
          <a:lstStyle/>
          <a:p>
            <a:pPr eaLnBrk="1" hangingPunct="1">
              <a:defRPr/>
            </a:pP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Jia</a:t>
            </a:r>
            <a:r>
              <a:rPr lang="en-US" altLang="zh-CN" sz="1600" dirty="0">
                <a:solidFill>
                  <a:srgbClr val="000000"/>
                </a:solidFill>
                <a:latin typeface="Times New Roman" panose="02020603050405020304"/>
                <a:ea typeface="微软雅黑 Light" panose="020B0502040204020203" pitchFamily="34" charset="-122"/>
              </a:rPr>
              <a:t>, </a:t>
            </a:r>
            <a:r>
              <a:rPr lang="en-US" altLang="zh-CN" sz="1600" dirty="0" err="1">
                <a:solidFill>
                  <a:srgbClr val="000000"/>
                </a:solidFill>
                <a:latin typeface="Times New Roman" panose="02020603050405020304"/>
                <a:ea typeface="微软雅黑 Light" panose="020B0502040204020203" pitchFamily="34" charset="-122"/>
              </a:rPr>
              <a:t>etc</a:t>
            </a:r>
            <a:r>
              <a:rPr lang="en-US" altLang="zh-CN" sz="1600" dirty="0">
                <a:solidFill>
                  <a:srgbClr val="000000"/>
                </a:solidFill>
                <a:latin typeface="Times New Roman" panose="02020603050405020304"/>
                <a:ea typeface="微软雅黑 Light" panose="020B0502040204020203" pitchFamily="34" charset="-122"/>
              </a:rPr>
              <a:t>,. Learning to Appreciate the Aesthetic Effects of Clothing</a:t>
            </a:r>
            <a:r>
              <a:rPr lang="en-US" altLang="zh-CN" sz="1600" dirty="0">
                <a:latin typeface="Times New Roman" panose="02020603050405020304"/>
                <a:ea typeface="微软雅黑 Light" panose="020B0502040204020203" pitchFamily="34" charset="-122"/>
              </a:rPr>
              <a:t>, AAAI 2016</a:t>
            </a:r>
          </a:p>
        </p:txBody>
      </p:sp>
      <p:sp>
        <p:nvSpPr>
          <p:cNvPr id="8" name="标题 1"/>
          <p:cNvSpPr txBox="1"/>
          <p:nvPr/>
        </p:nvSpPr>
        <p:spPr bwMode="auto">
          <a:xfrm>
            <a:off x="720725" y="312420"/>
            <a:ext cx="1115631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600" dirty="0">
                <a:latin typeface="+mn-lt"/>
                <a:ea typeface="微软雅黑 Light" panose="020B0502040204020203" pitchFamily="34" charset="-122"/>
                <a:sym typeface="+mn-ea"/>
              </a:rPr>
              <a:t>Learning to Appreciate the Aesthetic Effects of Clothing</a:t>
            </a:r>
            <a:endParaRPr lang="en-US" altLang="zh-CN" sz="3600" b="1" dirty="0">
              <a:solidFill>
                <a:schemeClr val="tx1"/>
              </a:solidFill>
              <a:latin typeface="+mn-lt"/>
              <a:ea typeface="微软雅黑 Light" panose="020B0502040204020203"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524000" y="1412776"/>
            <a:ext cx="9144000" cy="447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1664628" y="301785"/>
            <a:ext cx="886369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dirty="0">
                <a:solidFill>
                  <a:schemeClr val="tx1"/>
                </a:solidFill>
                <a:latin typeface="Calibri" panose="020F0502020204030204"/>
                <a:ea typeface="微软雅黑 Light" panose="020B0502040204020203" pitchFamily="34" charset="-122"/>
              </a:rPr>
              <a:t>Towards Better Understanding the Clothing Fashion Styles: A Multimodal Deep Learning Approach</a:t>
            </a:r>
          </a:p>
        </p:txBody>
      </p:sp>
      <p:sp>
        <p:nvSpPr>
          <p:cNvPr id="7" name="矩形 6"/>
          <p:cNvSpPr>
            <a:spLocks noChangeArrowheads="1"/>
          </p:cNvSpPr>
          <p:nvPr/>
        </p:nvSpPr>
        <p:spPr bwMode="auto">
          <a:xfrm>
            <a:off x="1847528" y="6093296"/>
            <a:ext cx="88915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solidFill>
                  <a:srgbClr val="000000"/>
                </a:solidFill>
                <a:latin typeface="Times New Roman" panose="02020603050405020304" pitchFamily="18" charset="0"/>
              </a:rPr>
              <a:t>Yihui Ma,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etc., Towards Better Understanding the Clothing Fashion Styles: A Multimodal Deep Learning Approach, </a:t>
            </a:r>
            <a:r>
              <a:rPr lang="en-US" altLang="zh-CN" sz="1600" dirty="0">
                <a:solidFill>
                  <a:prstClr val="black"/>
                </a:solidFill>
                <a:latin typeface="Times New Roman" panose="02020603050405020304" pitchFamily="18" charset="0"/>
              </a:rPr>
              <a:t>AAAI 2017</a:t>
            </a:r>
            <a:endParaRPr lang="zh-CN" altLang="en-US" sz="1600" dirty="0">
              <a:solidFill>
                <a:prstClr val="black"/>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215680" y="1340768"/>
            <a:ext cx="5759565" cy="4593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1664628" y="398305"/>
            <a:ext cx="8863696"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defTabSz="685800" rtl="0" fontAlgn="base">
              <a:lnSpc>
                <a:spcPct val="90000"/>
              </a:lnSpc>
              <a:spcBef>
                <a:spcPct val="0"/>
              </a:spcBef>
              <a:spcAft>
                <a:spcPct val="0"/>
              </a:spcAft>
              <a:defRPr sz="45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2pPr>
            <a:lvl3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3pPr>
            <a:lvl4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4pPr>
            <a:lvl5pPr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charset="0"/>
                <a:ea typeface="宋体" panose="02010600030101010101" pitchFamily="2" charset="-122"/>
              </a:defRPr>
            </a:lvl9pPr>
          </a:lstStyle>
          <a:p>
            <a:pPr eaLnBrk="1" hangingPunct="1">
              <a:defRPr/>
            </a:pPr>
            <a:r>
              <a:rPr lang="en-US" altLang="zh-CN" sz="3200" dirty="0">
                <a:solidFill>
                  <a:schemeClr val="tx1"/>
                </a:solidFill>
                <a:latin typeface="Calibri" panose="020F0502020204030204"/>
                <a:ea typeface="微软雅黑 Light" panose="020B0502040204020203" pitchFamily="34" charset="-122"/>
              </a:rPr>
              <a:t>Towards Better Understanding the Clothing Fashion Styles: A Multimodal Deep Learning Approach</a:t>
            </a:r>
          </a:p>
        </p:txBody>
      </p:sp>
      <p:sp>
        <p:nvSpPr>
          <p:cNvPr id="7" name="矩形 6"/>
          <p:cNvSpPr>
            <a:spLocks noChangeArrowheads="1"/>
          </p:cNvSpPr>
          <p:nvPr/>
        </p:nvSpPr>
        <p:spPr bwMode="auto">
          <a:xfrm>
            <a:off x="1847528" y="6093296"/>
            <a:ext cx="88915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solidFill>
                  <a:srgbClr val="000000"/>
                </a:solidFill>
                <a:latin typeface="Times New Roman" panose="02020603050405020304" pitchFamily="18" charset="0"/>
              </a:rPr>
              <a:t>Yihui Ma,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a:t>
            </a:r>
            <a:r>
              <a:rPr lang="en-US" altLang="zh-CN" sz="1600" dirty="0" err="1">
                <a:solidFill>
                  <a:srgbClr val="000000"/>
                </a:solidFill>
                <a:latin typeface="Times New Roman" panose="02020603050405020304" pitchFamily="18" charset="0"/>
              </a:rPr>
              <a:t>Jia</a:t>
            </a:r>
            <a:r>
              <a:rPr lang="en-US" altLang="zh-CN" sz="1600" dirty="0">
                <a:solidFill>
                  <a:srgbClr val="000000"/>
                </a:solidFill>
                <a:latin typeface="Times New Roman" panose="02020603050405020304" pitchFamily="18" charset="0"/>
              </a:rPr>
              <a:t>, etc., Towards Better Understanding the Clothing Fashion Styles: A Multimodal Deep Learning Approach, </a:t>
            </a:r>
            <a:r>
              <a:rPr lang="en-US" altLang="zh-CN" sz="1600" dirty="0">
                <a:solidFill>
                  <a:prstClr val="black"/>
                </a:solidFill>
                <a:latin typeface="Times New Roman" panose="02020603050405020304" pitchFamily="18" charset="0"/>
              </a:rPr>
              <a:t>AAAI 2017</a:t>
            </a:r>
            <a:endParaRPr lang="zh-CN" altLang="en-US" sz="1600" dirty="0">
              <a:solidFill>
                <a:prstClr val="black"/>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2323</Words>
  <Application>Microsoft Macintosh PowerPoint</Application>
  <PresentationFormat>Widescreen</PresentationFormat>
  <Paragraphs>241</Paragraphs>
  <Slides>43</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微软雅黑</vt:lpstr>
      <vt:lpstr>宋体</vt:lpstr>
      <vt:lpstr>微软雅黑 Light</vt:lpstr>
      <vt:lpstr>Arial</vt:lpstr>
      <vt:lpstr>Calibri</vt:lpstr>
      <vt:lpstr>Calibri Light</vt:lpstr>
      <vt:lpstr>Cambria Math</vt:lpstr>
      <vt:lpstr>Garamond</vt:lpstr>
      <vt:lpstr>Times New Roman</vt:lpstr>
      <vt:lpstr>Wingdings</vt:lpstr>
      <vt:lpstr>Office 主题</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 Magic Mirror</vt:lpstr>
      <vt:lpstr>Towards Better Understanding the Clothing Fashion Styles:  A Multimodal Deep Learning Approach  Experiment 2</vt:lpstr>
      <vt:lpstr>Motivation</vt:lpstr>
      <vt:lpstr>Motivation</vt:lpstr>
      <vt:lpstr>Fashion Semantic Space</vt:lpstr>
      <vt:lpstr>Fashion Semantic Space</vt:lpstr>
      <vt:lpstr>Fashion Semantic Space (Details)</vt:lpstr>
      <vt:lpstr>Fashion Semantic Space (Details)</vt:lpstr>
      <vt:lpstr>Dataset Construction</vt:lpstr>
      <vt:lpstr>Dataset Construction (Details)</vt:lpstr>
      <vt:lpstr>Dataset Construction (Details)</vt:lpstr>
      <vt:lpstr>Dataset Construction (Details)</vt:lpstr>
      <vt:lpstr>Dataset Construction (Details)</vt:lpstr>
      <vt:lpstr>Dataset Construction (Details)</vt:lpstr>
      <vt:lpstr>Bimodal Correlative Deep Autoencoder</vt:lpstr>
      <vt:lpstr>Bimodal Correlative Deep Autoencoder (Details)</vt:lpstr>
      <vt:lpstr>Bimodal Correlative Deep Autoencoder (Details)</vt:lpstr>
      <vt:lpstr>Bimodal Correlative Deep Autoencoder (Details)</vt:lpstr>
      <vt:lpstr>Bimodal Correlative Deep Autoencoder (Details)</vt:lpstr>
      <vt:lpstr>Experiments</vt:lpstr>
      <vt:lpstr>Experiments</vt:lpstr>
      <vt:lpstr>Experiments</vt:lpstr>
      <vt:lpstr>Experiments</vt:lpstr>
      <vt:lpstr>Experiments</vt:lpstr>
      <vt:lpstr>Experiments</vt:lpstr>
      <vt:lpstr>Experiments</vt:lpstr>
      <vt:lpstr>Task</vt:lpstr>
      <vt:lpstr>Task</vt:lpstr>
      <vt:lpstr>Task</vt:lpstr>
      <vt:lpstr>Task</vt:lpstr>
      <vt:lpstr>Task</vt:lpstr>
      <vt:lpstr>Task</vt:lpstr>
      <vt:lpstr>Thanks!  Q&amp;A</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 to appreciate the clothing fashion styles</dc:title>
  <dc:creator>Yihui Ma</dc:creator>
  <cp:lastModifiedBy>Leong, Charlene</cp:lastModifiedBy>
  <cp:revision>501</cp:revision>
  <dcterms:created xsi:type="dcterms:W3CDTF">2017-07-13T07:17:00Z</dcterms:created>
  <dcterms:modified xsi:type="dcterms:W3CDTF">2019-07-30T07:58:42Z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ies>
</file>